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142"/>
  </p:notesMasterIdLst>
  <p:handoutMasterIdLst>
    <p:handoutMasterId r:id="rId143"/>
  </p:handoutMasterIdLst>
  <p:sldIdLst>
    <p:sldId id="256" r:id="rId2"/>
    <p:sldId id="1318" r:id="rId3"/>
    <p:sldId id="1316" r:id="rId4"/>
    <p:sldId id="1341" r:id="rId5"/>
    <p:sldId id="1312" r:id="rId6"/>
    <p:sldId id="1317" r:id="rId7"/>
    <p:sldId id="1342" r:id="rId8"/>
    <p:sldId id="1343" r:id="rId9"/>
    <p:sldId id="1349" r:id="rId10"/>
    <p:sldId id="1350" r:id="rId11"/>
    <p:sldId id="1322" r:id="rId12"/>
    <p:sldId id="1348" r:id="rId13"/>
    <p:sldId id="1344" r:id="rId14"/>
    <p:sldId id="1351" r:id="rId15"/>
    <p:sldId id="1926" r:id="rId16"/>
    <p:sldId id="1495" r:id="rId17"/>
    <p:sldId id="1496" r:id="rId18"/>
    <p:sldId id="1497" r:id="rId19"/>
    <p:sldId id="1498" r:id="rId20"/>
    <p:sldId id="1499" r:id="rId21"/>
    <p:sldId id="1500" r:id="rId22"/>
    <p:sldId id="1553" r:id="rId23"/>
    <p:sldId id="1554" r:id="rId24"/>
    <p:sldId id="1503" r:id="rId25"/>
    <p:sldId id="1555" r:id="rId26"/>
    <p:sldId id="1557" r:id="rId27"/>
    <p:sldId id="1596" r:id="rId28"/>
    <p:sldId id="1558" r:id="rId29"/>
    <p:sldId id="1559" r:id="rId30"/>
    <p:sldId id="1560" r:id="rId31"/>
    <p:sldId id="1927" r:id="rId32"/>
    <p:sldId id="1653" r:id="rId33"/>
    <p:sldId id="1862" r:id="rId34"/>
    <p:sldId id="1928" r:id="rId35"/>
    <p:sldId id="1780" r:id="rId36"/>
    <p:sldId id="1886" r:id="rId37"/>
    <p:sldId id="1929" r:id="rId38"/>
    <p:sldId id="1930" r:id="rId39"/>
    <p:sldId id="1890" r:id="rId40"/>
    <p:sldId id="1931" r:id="rId41"/>
    <p:sldId id="1932" r:id="rId42"/>
    <p:sldId id="1933" r:id="rId43"/>
    <p:sldId id="1934" r:id="rId44"/>
    <p:sldId id="1935" r:id="rId45"/>
    <p:sldId id="1936" r:id="rId46"/>
    <p:sldId id="1937" r:id="rId47"/>
    <p:sldId id="1938" r:id="rId48"/>
    <p:sldId id="1939" r:id="rId49"/>
    <p:sldId id="1940" r:id="rId50"/>
    <p:sldId id="1941" r:id="rId51"/>
    <p:sldId id="1942" r:id="rId52"/>
    <p:sldId id="1943" r:id="rId53"/>
    <p:sldId id="1944" r:id="rId54"/>
    <p:sldId id="1945" r:id="rId55"/>
    <p:sldId id="1946" r:id="rId56"/>
    <p:sldId id="1947" r:id="rId57"/>
    <p:sldId id="1913" r:id="rId58"/>
    <p:sldId id="1948" r:id="rId59"/>
    <p:sldId id="1949" r:id="rId60"/>
    <p:sldId id="1916" r:id="rId61"/>
    <p:sldId id="1917" r:id="rId62"/>
    <p:sldId id="1918" r:id="rId63"/>
    <p:sldId id="1919" r:id="rId64"/>
    <p:sldId id="1842" r:id="rId65"/>
    <p:sldId id="1843" r:id="rId66"/>
    <p:sldId id="1950" r:id="rId67"/>
    <p:sldId id="1885" r:id="rId68"/>
    <p:sldId id="1951" r:id="rId69"/>
    <p:sldId id="1952" r:id="rId70"/>
    <p:sldId id="1953" r:id="rId71"/>
    <p:sldId id="1736" r:id="rId72"/>
    <p:sldId id="1884" r:id="rId73"/>
    <p:sldId id="1737" r:id="rId74"/>
    <p:sldId id="1617" r:id="rId75"/>
    <p:sldId id="1887" r:id="rId76"/>
    <p:sldId id="1834" r:id="rId77"/>
    <p:sldId id="1778" r:id="rId78"/>
    <p:sldId id="1893" r:id="rId79"/>
    <p:sldId id="1888" r:id="rId80"/>
    <p:sldId id="1889" r:id="rId81"/>
    <p:sldId id="1891" r:id="rId82"/>
    <p:sldId id="1864" r:id="rId83"/>
    <p:sldId id="1892" r:id="rId84"/>
    <p:sldId id="1915" r:id="rId85"/>
    <p:sldId id="1894" r:id="rId86"/>
    <p:sldId id="1895" r:id="rId87"/>
    <p:sldId id="1896" r:id="rId88"/>
    <p:sldId id="1897" r:id="rId89"/>
    <p:sldId id="1898" r:id="rId90"/>
    <p:sldId id="1899" r:id="rId91"/>
    <p:sldId id="1900" r:id="rId92"/>
    <p:sldId id="1901" r:id="rId93"/>
    <p:sldId id="1902" r:id="rId94"/>
    <p:sldId id="1903" r:id="rId95"/>
    <p:sldId id="1904" r:id="rId96"/>
    <p:sldId id="1905" r:id="rId97"/>
    <p:sldId id="1906" r:id="rId98"/>
    <p:sldId id="1777" r:id="rId99"/>
    <p:sldId id="1866" r:id="rId100"/>
    <p:sldId id="1907" r:id="rId101"/>
    <p:sldId id="1908" r:id="rId102"/>
    <p:sldId id="1869" r:id="rId103"/>
    <p:sldId id="1912" r:id="rId104"/>
    <p:sldId id="1868" r:id="rId105"/>
    <p:sldId id="1870" r:id="rId106"/>
    <p:sldId id="1914" r:id="rId107"/>
    <p:sldId id="1739" r:id="rId108"/>
    <p:sldId id="1790" r:id="rId109"/>
    <p:sldId id="1741" r:id="rId110"/>
    <p:sldId id="1740" r:id="rId111"/>
    <p:sldId id="1742" r:id="rId112"/>
    <p:sldId id="1743" r:id="rId113"/>
    <p:sldId id="1745" r:id="rId114"/>
    <p:sldId id="1746" r:id="rId115"/>
    <p:sldId id="1747" r:id="rId116"/>
    <p:sldId id="1748" r:id="rId117"/>
    <p:sldId id="1749" r:id="rId118"/>
    <p:sldId id="1750" r:id="rId119"/>
    <p:sldId id="1751" r:id="rId120"/>
    <p:sldId id="1871" r:id="rId121"/>
    <p:sldId id="1752" r:id="rId122"/>
    <p:sldId id="1922" r:id="rId123"/>
    <p:sldId id="1921" r:id="rId124"/>
    <p:sldId id="1923" r:id="rId125"/>
    <p:sldId id="1755" r:id="rId126"/>
    <p:sldId id="1756" r:id="rId127"/>
    <p:sldId id="1920" r:id="rId128"/>
    <p:sldId id="1925" r:id="rId129"/>
    <p:sldId id="1873" r:id="rId130"/>
    <p:sldId id="1802" r:id="rId131"/>
    <p:sldId id="1803" r:id="rId132"/>
    <p:sldId id="1874" r:id="rId133"/>
    <p:sldId id="1875" r:id="rId134"/>
    <p:sldId id="1876" r:id="rId135"/>
    <p:sldId id="1804" r:id="rId136"/>
    <p:sldId id="1808" r:id="rId137"/>
    <p:sldId id="1809" r:id="rId138"/>
    <p:sldId id="1810" r:id="rId139"/>
    <p:sldId id="1924" r:id="rId140"/>
    <p:sldId id="1833" r:id="rId1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53" autoAdjust="0"/>
    <p:restoredTop sz="82114" autoAdjust="0"/>
  </p:normalViewPr>
  <p:slideViewPr>
    <p:cSldViewPr snapToObjects="1">
      <p:cViewPr varScale="1">
        <p:scale>
          <a:sx n="79" d="100"/>
          <a:sy n="79" d="100"/>
        </p:scale>
        <p:origin x="208" y="384"/>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uropa.eu.int/comm/internal_market/privacy/index_en.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ashable.com/2012/04/19/facebook-police-gas-arrest/%233w2Hfkvkgmk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journal-news.net/page/content.detail/id/525232.html" TargetMode="External"/><Relationship Id="rId4" Type="http://schemas.openxmlformats.org/officeDocument/2006/relationships/hyperlink" Target="http://www.computerworld.com/article/2474831/data-privacy/busted--cops-arrest-teenager-after-she-posted-a-picture-of-pot-on-instagram.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inm-lex.ro/fisiere/d_1284/Eectronic%20Evidence%20from%20seizure%20to%20trial%20-%20Nigel%20Jones.pdf"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www.duo.uio.no/bitstream/handle/10852/39023/THESIS-xDUO.pdf?sequence=1"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forensicswiki.org/wiki/Files_changed_at_boot:Windows_XP"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priscilla.com/forensics/computerseizure.html"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Council of Europe</a:t>
            </a:r>
            <a:r>
              <a:rPr lang="en-US" baseline="0" dirty="0"/>
              <a:t> Treaty Series (</a:t>
            </a:r>
            <a:r>
              <a:rPr lang="en-US" baseline="0" dirty="0" err="1"/>
              <a:t>Conselho</a:t>
            </a:r>
            <a:r>
              <a:rPr lang="en-US" baseline="0" dirty="0"/>
              <a:t> da Europa) e </a:t>
            </a:r>
            <a:r>
              <a:rPr lang="en-US" baseline="0" dirty="0" err="1"/>
              <a:t>comissão</a:t>
            </a:r>
            <a:r>
              <a:rPr lang="en-US" baseline="0" dirty="0"/>
              <a:t> </a:t>
            </a:r>
            <a:r>
              <a:rPr lang="en-US" baseline="0"/>
              <a:t>europeia</a:t>
            </a:r>
            <a:endParaRPr lang="en-US" baseline="0" dirty="0"/>
          </a:p>
          <a:p>
            <a:endParaRPr lang="en-US" baseline="0" dirty="0"/>
          </a:p>
          <a:p>
            <a:r>
              <a:rPr lang="en-US" dirty="0"/>
              <a:t>The Council of Europe (</a:t>
            </a:r>
            <a:r>
              <a:rPr lang="en-US" dirty="0" err="1"/>
              <a:t>CoE</a:t>
            </a:r>
            <a:r>
              <a:rPr lang="en-US" dirty="0"/>
              <a:t>; French: </a:t>
            </a:r>
            <a:r>
              <a:rPr lang="en-US" dirty="0" err="1"/>
              <a:t>Conseil</a:t>
            </a:r>
            <a:r>
              <a:rPr lang="en-US" dirty="0"/>
              <a:t> de </a:t>
            </a:r>
            <a:r>
              <a:rPr lang="en-US" dirty="0" err="1"/>
              <a:t>l'Europe</a:t>
            </a:r>
            <a:r>
              <a:rPr lang="en-US" dirty="0"/>
              <a:t>), founded in 1949, is a regional intergovernmental </a:t>
            </a:r>
            <a:r>
              <a:rPr lang="en-US" dirty="0" err="1"/>
              <a:t>organisation</a:t>
            </a:r>
            <a:r>
              <a:rPr lang="en-US" dirty="0"/>
              <a:t> which promotes human rights, democracy and the rule of law in its 47 member states, covering 820 million citizens.</a:t>
            </a:r>
          </a:p>
          <a:p>
            <a:endParaRPr lang="en-US" dirty="0"/>
          </a:p>
          <a:p>
            <a:r>
              <a:rPr lang="en-US" dirty="0"/>
              <a:t>The Council of Europe (</a:t>
            </a:r>
            <a:r>
              <a:rPr lang="en-US" dirty="0" err="1"/>
              <a:t>CoE</a:t>
            </a:r>
            <a:r>
              <a:rPr lang="en-US" dirty="0"/>
              <a:t>; French: </a:t>
            </a:r>
            <a:r>
              <a:rPr lang="en-US" dirty="0" err="1"/>
              <a:t>Conseil</a:t>
            </a:r>
            <a:r>
              <a:rPr lang="en-US" dirty="0"/>
              <a:t> de </a:t>
            </a:r>
            <a:r>
              <a:rPr lang="en-US" dirty="0" err="1"/>
              <a:t>l'Europe</a:t>
            </a:r>
            <a:r>
              <a:rPr lang="en-US" dirty="0"/>
              <a:t>) is an international </a:t>
            </a:r>
            <a:r>
              <a:rPr lang="en-US" dirty="0" err="1"/>
              <a:t>organisation</a:t>
            </a:r>
            <a:r>
              <a:rPr lang="en-US" dirty="0"/>
              <a:t> focused on promoting human rights, democracy and the rule of law in Europe. Founded in 1949, it has 47 member states, covers approximately 820 million people and operates with an annual budget of approximately half a billion euros.[2]</a:t>
            </a:r>
          </a:p>
          <a:p>
            <a:endParaRPr lang="en-US" dirty="0"/>
          </a:p>
          <a:p>
            <a:r>
              <a:rPr lang="en-US" dirty="0"/>
              <a:t>The </a:t>
            </a:r>
            <a:r>
              <a:rPr lang="en-US" dirty="0" err="1"/>
              <a:t>organisation</a:t>
            </a:r>
            <a:r>
              <a:rPr lang="en-US" dirty="0"/>
              <a:t> is distinct from the 28-nation European Union (EU), although it is sometimes confused with it, partly because the EU has adopted the original European Flag which was created by the Council of Europe in 1955,[3] as well as the European Anthem.[4] No country has ever joined the EU without first belonging to the Council of Europe.[5]</a:t>
            </a:r>
          </a:p>
          <a:p>
            <a:endParaRPr lang="en-US" dirty="0"/>
          </a:p>
          <a:p>
            <a:r>
              <a:rPr lang="en-US" dirty="0"/>
              <a:t>Unlike the EU, the Council of Europe cannot make binding laws, but it does have the power to enforce select international agreements reached by European states on various topics. The best known body of the Council of Europe is the European Court of Human Rights, which enforces the European Convention on Human Rights.</a:t>
            </a:r>
          </a:p>
        </p:txBody>
      </p:sp>
      <p:sp>
        <p:nvSpPr>
          <p:cNvPr id="4" name="Slide Number Placeholder 3"/>
          <p:cNvSpPr>
            <a:spLocks noGrp="1"/>
          </p:cNvSpPr>
          <p:nvPr>
            <p:ph type="sldNum" sz="quarter" idx="10"/>
          </p:nvPr>
        </p:nvSpPr>
        <p:spPr/>
        <p:txBody>
          <a:bodyPr/>
          <a:lstStyle/>
          <a:p>
            <a:pPr>
              <a:defRPr/>
            </a:pPr>
            <a:fld id="{03B63E6D-4599-D847-BEB8-76AEFC73F970}" type="slidenum">
              <a:rPr lang="pt-PT" smtClean="0"/>
              <a:pPr>
                <a:defRPr/>
              </a:pPr>
              <a:t>25</a:t>
            </a:fld>
            <a:endParaRPr lang="pt-PT"/>
          </a:p>
        </p:txBody>
      </p:sp>
    </p:spTree>
    <p:extLst>
      <p:ext uri="{BB962C8B-B14F-4D97-AF65-F5344CB8AC3E}">
        <p14:creationId xmlns:p14="http://schemas.microsoft.com/office/powerpoint/2010/main" val="368309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295942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defRPr/>
            </a:pPr>
            <a:r>
              <a:rPr lang="en-US" sz="1200" dirty="0">
                <a:solidFill>
                  <a:srgbClr val="000000"/>
                </a:solidFill>
                <a:cs typeface="+mn-cs"/>
              </a:rPr>
              <a:t>Data Protection Directive - 95/46/EC </a:t>
            </a:r>
            <a:r>
              <a:rPr lang="en-US" sz="1200" dirty="0">
                <a:solidFill>
                  <a:srgbClr val="000000"/>
                </a:solidFill>
                <a:cs typeface="+mn-cs"/>
                <a:hlinkClick r:id="rId3"/>
              </a:rPr>
              <a:t>http://europa.eu.int/comm/internal_market/privacy/index_en.htm</a:t>
            </a:r>
            <a:endParaRPr lang="en-US" sz="1200" dirty="0">
              <a:solidFill>
                <a:srgbClr val="000000"/>
              </a:solidFill>
              <a:cs typeface="+mn-cs"/>
            </a:endParaRPr>
          </a:p>
          <a:p>
            <a:pPr eaLnBrk="1" hangingPunct="1">
              <a:lnSpc>
                <a:spcPct val="90000"/>
              </a:lnSpc>
              <a:defRPr/>
            </a:pPr>
            <a:r>
              <a:rPr lang="en-GB" sz="1200" dirty="0">
                <a:solidFill>
                  <a:srgbClr val="000000"/>
                </a:solidFill>
                <a:cs typeface="+mn-cs"/>
              </a:rPr>
              <a:t>Had to be transposed into national law by 24 October 1998</a:t>
            </a:r>
            <a:r>
              <a:rPr lang="en-US" sz="1200" dirty="0">
                <a:solidFill>
                  <a:srgbClr val="000000"/>
                </a:solidFill>
                <a:cs typeface="+mn-cs"/>
              </a:rPr>
              <a:t> </a:t>
            </a:r>
          </a:p>
          <a:p>
            <a:pPr eaLnBrk="1" hangingPunct="1">
              <a:lnSpc>
                <a:spcPct val="90000"/>
              </a:lnSpc>
              <a:buFont typeface="Wingdings" charset="0"/>
              <a:buNone/>
              <a:defRPr/>
            </a:pPr>
            <a:endParaRPr lang="en-US" sz="1200" dirty="0">
              <a:solidFill>
                <a:srgbClr val="000000"/>
              </a:solidFill>
              <a:cs typeface="+mn-cs"/>
            </a:endParaRPr>
          </a:p>
          <a:p>
            <a:pPr eaLnBrk="1" hangingPunct="1">
              <a:lnSpc>
                <a:spcPct val="90000"/>
              </a:lnSpc>
              <a:defRPr/>
            </a:pPr>
            <a:r>
              <a:rPr lang="en-US" sz="1200" dirty="0">
                <a:solidFill>
                  <a:srgbClr val="000000"/>
                </a:solidFill>
                <a:cs typeface="+mn-cs"/>
              </a:rPr>
              <a:t>Directive 97/66/EC – Protection of privacy in telecommunications</a:t>
            </a:r>
          </a:p>
          <a:p>
            <a:pPr eaLnBrk="1" hangingPunct="1">
              <a:lnSpc>
                <a:spcPct val="90000"/>
              </a:lnSpc>
              <a:defRPr/>
            </a:pPr>
            <a:r>
              <a:rPr lang="en-US" sz="1200" dirty="0">
                <a:solidFill>
                  <a:srgbClr val="000000"/>
                </a:solidFill>
                <a:cs typeface="+mn-cs"/>
              </a:rPr>
              <a:t>Listening, tapping, storage, interception, surveillance…</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a:t>
            </a:r>
            <a:r>
              <a:rPr lang="en-US" dirty="0" err="1"/>
              <a:t>ec.europa.eu</a:t>
            </a:r>
            <a:r>
              <a:rPr lang="en-US" dirty="0"/>
              <a:t>/justice/data-protection/</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27</a:t>
            </a:fld>
            <a:endParaRPr lang="en-US" dirty="0"/>
          </a:p>
        </p:txBody>
      </p:sp>
    </p:spTree>
    <p:extLst>
      <p:ext uri="{BB962C8B-B14F-4D97-AF65-F5344CB8AC3E}">
        <p14:creationId xmlns:p14="http://schemas.microsoft.com/office/powerpoint/2010/main" val="772365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of Congress that was signed into law by President George W. Bush on October 26, 2001.</a:t>
            </a:r>
          </a:p>
        </p:txBody>
      </p:sp>
      <p:sp>
        <p:nvSpPr>
          <p:cNvPr id="4" name="Slide Number Placeholder 3"/>
          <p:cNvSpPr>
            <a:spLocks noGrp="1"/>
          </p:cNvSpPr>
          <p:nvPr>
            <p:ph type="sldNum" sz="quarter" idx="10"/>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0924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a:t>
            </a:r>
            <a:r>
              <a:rPr lang="en-US" baseline="0" dirty="0"/>
              <a:t> words, determine the “lay of the land” of the case.  Prior to accepting the case, you need to decide if you are qualified to handle it (scope and examination expertise).</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36</a:t>
            </a:fld>
            <a:endParaRPr lang="en-US"/>
          </a:p>
        </p:txBody>
      </p:sp>
    </p:spTree>
    <p:extLst>
      <p:ext uri="{BB962C8B-B14F-4D97-AF65-F5344CB8AC3E}">
        <p14:creationId xmlns:p14="http://schemas.microsoft.com/office/powerpoint/2010/main" val="1015635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Defendant: arguido</a:t>
            </a:r>
          </a:p>
          <a:p>
            <a:endParaRPr lang="en-US" dirty="0"/>
          </a:p>
          <a:p>
            <a:r>
              <a:rPr lang="en-US" dirty="0"/>
              <a:t>Plaintiff: </a:t>
            </a:r>
            <a:r>
              <a:rPr lang="en-US" dirty="0" err="1"/>
              <a:t>queixoso</a:t>
            </a:r>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1133479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working a criminal case, you will most likely have been hired by a government agency.  They will have their own processes and procedures to adhere to in addition</a:t>
            </a:r>
            <a:r>
              <a:rPr lang="en-US" baseline="0" dirty="0"/>
              <a:t> to the legal documents mentioned in the slide.</a:t>
            </a:r>
          </a:p>
          <a:p>
            <a:endParaRPr lang="en-US" baseline="0" dirty="0"/>
          </a:p>
          <a:p>
            <a:r>
              <a:rPr lang="en-US" baseline="0" dirty="0"/>
              <a:t>As a general rule, always assume that the case will go to trial.  That way you will have all the needed documentation and procedures in place to build a strong case.</a:t>
            </a:r>
          </a:p>
          <a:p>
            <a:endParaRPr lang="en-US" baseline="0" dirty="0"/>
          </a:p>
          <a:p>
            <a:r>
              <a:rPr lang="en-US" dirty="0"/>
              <a:t>http://</a:t>
            </a:r>
            <a:r>
              <a:rPr lang="en-US" dirty="0" err="1"/>
              <a:t>jasminpkwildon.blogspot.pt</a:t>
            </a:r>
            <a:r>
              <a:rPr lang="en-US" dirty="0"/>
              <a:t>/2010/05/search-</a:t>
            </a:r>
            <a:r>
              <a:rPr lang="en-US" dirty="0" err="1"/>
              <a:t>warrant.html</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38</a:t>
            </a:fld>
            <a:endParaRPr lang="en-US"/>
          </a:p>
        </p:txBody>
      </p:sp>
    </p:spTree>
    <p:extLst>
      <p:ext uri="{BB962C8B-B14F-4D97-AF65-F5344CB8AC3E}">
        <p14:creationId xmlns:p14="http://schemas.microsoft.com/office/powerpoint/2010/main" val="2645264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a:t>
            </a:r>
            <a:r>
              <a:rPr lang="en-US" dirty="0" err="1"/>
              <a:t>Deparment</a:t>
            </a:r>
            <a:r>
              <a:rPr lang="en-US" dirty="0"/>
              <a:t> of Justice, National Institute of Justice</a:t>
            </a:r>
          </a:p>
        </p:txBody>
      </p:sp>
      <p:sp>
        <p:nvSpPr>
          <p:cNvPr id="4" name="Slide Number Placeholder 3"/>
          <p:cNvSpPr>
            <a:spLocks noGrp="1"/>
          </p:cNvSpPr>
          <p:nvPr>
            <p:ph type="sldNum" sz="quarter" idx="5"/>
          </p:nvPr>
        </p:nvSpPr>
        <p:spPr/>
        <p:txBody>
          <a:bodyPr/>
          <a:lstStyle/>
          <a:p>
            <a:fld id="{3990217E-CD0F-B146-A013-B9F5B8025669}" type="slidenum">
              <a:rPr lang="en-US" smtClean="0"/>
              <a:t>39</a:t>
            </a:fld>
            <a:endParaRPr lang="en-US" dirty="0"/>
          </a:p>
        </p:txBody>
      </p:sp>
    </p:spTree>
    <p:extLst>
      <p:ext uri="{BB962C8B-B14F-4D97-AF65-F5344CB8AC3E}">
        <p14:creationId xmlns:p14="http://schemas.microsoft.com/office/powerpoint/2010/main" val="1999970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1596321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[Casey11] Sec 8.1</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56</a:t>
            </a:fld>
            <a:endParaRPr lang="en-US" dirty="0"/>
          </a:p>
        </p:txBody>
      </p:sp>
    </p:spTree>
    <p:extLst>
      <p:ext uri="{BB962C8B-B14F-4D97-AF65-F5344CB8AC3E}">
        <p14:creationId xmlns:p14="http://schemas.microsoft.com/office/powerpoint/2010/main" val="63646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http://mashable.com/2012/04/19/facebook-police-gas-arrest/#3w2Hfkvkgmkn</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4"/>
              </a:rPr>
              <a:t>http://www.computerworld.com/article/2474831/data-privacy/busted--cops-arrest-teenager-after-she-posted-a-picture-of-pot-on-instagram.html</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5"/>
              </a:rPr>
              <a:t>http://www.journal-news.net/page/content.detail/id/525232.html</a:t>
            </a:r>
            <a:r>
              <a:rPr lang="en-US" sz="1200"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660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Embezzlement: </a:t>
            </a:r>
            <a:r>
              <a:rPr lang="en-US" dirty="0" err="1"/>
              <a:t>desvio</a:t>
            </a:r>
            <a:r>
              <a:rPr lang="en-US" dirty="0"/>
              <a:t> de </a:t>
            </a:r>
            <a:r>
              <a:rPr lang="en-US" dirty="0" err="1"/>
              <a:t>fundos</a:t>
            </a:r>
            <a:endParaRPr lang="en-US" dirty="0"/>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61</a:t>
            </a:fld>
            <a:endParaRPr lang="en-US" dirty="0"/>
          </a:p>
        </p:txBody>
      </p:sp>
    </p:spTree>
    <p:extLst>
      <p:ext uri="{BB962C8B-B14F-4D97-AF65-F5344CB8AC3E}">
        <p14:creationId xmlns:p14="http://schemas.microsoft.com/office/powerpoint/2010/main" val="982199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 process of obtaining reliable results in each step is not addressed directly in many of these investigative process models. The tenets of completeness, repeatability, and reliability apply to all aspects of a digital investigation, and not just to the forensic analysis steps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66</a:t>
            </a:fld>
            <a:endParaRPr lang="en-US" dirty="0"/>
          </a:p>
        </p:txBody>
      </p:sp>
    </p:spTree>
    <p:extLst>
      <p:ext uri="{BB962C8B-B14F-4D97-AF65-F5344CB8AC3E}">
        <p14:creationId xmlns:p14="http://schemas.microsoft.com/office/powerpoint/2010/main" val="4011144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www.digital-detective.net</a:t>
            </a:r>
            <a:r>
              <a:rPr lang="en-US" dirty="0"/>
              <a:t>/digital-forensics-documents/ACPO_Good_Practice_Guide_for_Digital_Evidence_v5.pdf</a:t>
            </a:r>
          </a:p>
        </p:txBody>
      </p:sp>
      <p:sp>
        <p:nvSpPr>
          <p:cNvPr id="4" name="Slide Number Placeholder 3"/>
          <p:cNvSpPr>
            <a:spLocks noGrp="1"/>
          </p:cNvSpPr>
          <p:nvPr>
            <p:ph type="sldNum" sz="quarter" idx="10"/>
          </p:nvPr>
        </p:nvSpPr>
        <p:spPr/>
        <p:txBody>
          <a:bodyPr/>
          <a:lstStyle/>
          <a:p>
            <a:fld id="{3990217E-CD0F-B146-A013-B9F5B8025669}" type="slidenum">
              <a:rPr lang="en-US" smtClean="0"/>
              <a:t>67</a:t>
            </a:fld>
            <a:endParaRPr lang="en-US" dirty="0"/>
          </a:p>
        </p:txBody>
      </p:sp>
    </p:spTree>
    <p:extLst>
      <p:ext uri="{BB962C8B-B14F-4D97-AF65-F5344CB8AC3E}">
        <p14:creationId xmlns:p14="http://schemas.microsoft.com/office/powerpoint/2010/main" val="58680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must be preserved in a way that maintains its integrity and maximizes its usefulness for decision makers</a:t>
            </a:r>
          </a:p>
          <a:p>
            <a:endParaRPr lang="en-US" dirty="0"/>
          </a:p>
          <a:p>
            <a:r>
              <a:rPr lang="en-US" dirty="0"/>
              <a:t>To be forensically should, provided digital evidence must be handled in a manner that preserves a complete and accurate representation of the original data, and its authenticity and integrity can be validated</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387315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Casey 15</a:t>
            </a:r>
          </a:p>
          <a:p>
            <a:r>
              <a:rPr lang="en-US" dirty="0"/>
              <a:t>Casey 21</a:t>
            </a:r>
          </a:p>
        </p:txBody>
      </p:sp>
      <p:sp>
        <p:nvSpPr>
          <p:cNvPr id="4" name="Slide Number Placeholder 3"/>
          <p:cNvSpPr>
            <a:spLocks noGrp="1"/>
          </p:cNvSpPr>
          <p:nvPr>
            <p:ph type="sldNum" sz="quarter" idx="10"/>
          </p:nvPr>
        </p:nvSpPr>
        <p:spPr/>
        <p:txBody>
          <a:bodyPr/>
          <a:lstStyle/>
          <a:p>
            <a:fld id="{3990217E-CD0F-B146-A013-B9F5B8025669}" type="slidenum">
              <a:rPr lang="en-US" smtClean="0"/>
              <a:t>75</a:t>
            </a:fld>
            <a:endParaRPr lang="en-US" dirty="0"/>
          </a:p>
        </p:txBody>
      </p:sp>
    </p:spTree>
    <p:extLst>
      <p:ext uri="{BB962C8B-B14F-4D97-AF65-F5344CB8AC3E}">
        <p14:creationId xmlns:p14="http://schemas.microsoft.com/office/powerpoint/2010/main" val="2999510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eprints.qut.edu.au</a:t>
            </a:r>
            <a:r>
              <a:rPr lang="en-US" dirty="0"/>
              <a:t>/72659/1/</a:t>
            </a:r>
            <a:r>
              <a:rPr lang="en-US" dirty="0" err="1"/>
              <a:t>Sriram_Raghavan_Thesis.pdf</a:t>
            </a:r>
            <a:r>
              <a:rPr lang="en-US" dirty="0"/>
              <a:t> </a:t>
            </a:r>
          </a:p>
        </p:txBody>
      </p:sp>
      <p:sp>
        <p:nvSpPr>
          <p:cNvPr id="4" name="Slide Number Placeholder 3"/>
          <p:cNvSpPr>
            <a:spLocks noGrp="1"/>
          </p:cNvSpPr>
          <p:nvPr>
            <p:ph type="sldNum" sz="quarter" idx="10"/>
          </p:nvPr>
        </p:nvSpPr>
        <p:spPr/>
        <p:txBody>
          <a:bodyPr/>
          <a:lstStyle/>
          <a:p>
            <a:fld id="{3990217E-CD0F-B146-A013-B9F5B8025669}" type="slidenum">
              <a:rPr lang="en-US" smtClean="0"/>
              <a:t>80</a:t>
            </a:fld>
            <a:endParaRPr lang="en-US" dirty="0"/>
          </a:p>
        </p:txBody>
      </p:sp>
    </p:spTree>
    <p:extLst>
      <p:ext uri="{BB962C8B-B14F-4D97-AF65-F5344CB8AC3E}">
        <p14:creationId xmlns:p14="http://schemas.microsoft.com/office/powerpoint/2010/main" val="2765687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Verification can be done by hand or a second tool set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81</a:t>
            </a:fld>
            <a:endParaRPr lang="en-US" dirty="0"/>
          </a:p>
        </p:txBody>
      </p:sp>
    </p:spTree>
    <p:extLst>
      <p:ext uri="{BB962C8B-B14F-4D97-AF65-F5344CB8AC3E}">
        <p14:creationId xmlns:p14="http://schemas.microsoft.com/office/powerpoint/2010/main" val="2476360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hlinkClick r:id="rId3" invalidUrl="http://www.inm-lex.ro/fisiere/d_1284/Eectronic Evidence from seizure to trial - Nigel Jones.pdf"/>
              </a:rPr>
              <a:t>http://www.inm-lex.ro/fisiere/d_1284/Eectronic%20Evidence%20from%20seizure%20to%20trial%20-%20Nigel%20Jones.pdf</a:t>
            </a:r>
            <a:endParaRPr lang="en-US" dirty="0"/>
          </a:p>
          <a:p>
            <a:pPr lvl="1"/>
            <a:r>
              <a:rPr lang="en-US" dirty="0">
                <a:hlinkClick r:id="rId4"/>
              </a:rPr>
              <a:t>https://www.duo.uio.no/bitstream/handle/10852/39023/THESIS-xDUO.pdf?sequence=1</a:t>
            </a:r>
            <a:r>
              <a:rPr lang="en-US" dirty="0"/>
              <a:t> (search for “Differences between…”</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97</a:t>
            </a:fld>
            <a:endParaRPr lang="en-US" dirty="0"/>
          </a:p>
        </p:txBody>
      </p:sp>
    </p:spTree>
    <p:extLst>
      <p:ext uri="{BB962C8B-B14F-4D97-AF65-F5344CB8AC3E}">
        <p14:creationId xmlns:p14="http://schemas.microsoft.com/office/powerpoint/2010/main" val="1696094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sfdisk</a:t>
            </a:r>
            <a:r>
              <a:rPr lang="en-US" dirty="0"/>
              <a:t> reads and writes partition tables, but is not interactive like </a:t>
            </a:r>
            <a:r>
              <a:rPr lang="en-US" dirty="0" err="1"/>
              <a:t>fdisk</a:t>
            </a:r>
            <a:r>
              <a:rPr lang="en-US" dirty="0"/>
              <a:t> or </a:t>
            </a:r>
            <a:r>
              <a:rPr lang="en-US" dirty="0" err="1"/>
              <a:t>cfdisk</a:t>
            </a:r>
            <a:r>
              <a:rPr lang="en-US" dirty="0"/>
              <a:t> (it reads input from a file or </a:t>
            </a:r>
            <a:r>
              <a:rPr lang="en-US" dirty="0" err="1"/>
              <a:t>stdin</a:t>
            </a:r>
            <a:r>
              <a:rPr lang="en-US" dirty="0"/>
              <a:t>). It's generally used for partitioning drives from scripts or for partition table backup and recovery. Since it's command driven instead of menu driven, I can see the attraction for using it in documentation like this, since you can easily document the input.</a:t>
            </a:r>
          </a:p>
        </p:txBody>
      </p:sp>
      <p:sp>
        <p:nvSpPr>
          <p:cNvPr id="4" name="Slide Number Placeholder 3"/>
          <p:cNvSpPr>
            <a:spLocks noGrp="1"/>
          </p:cNvSpPr>
          <p:nvPr>
            <p:ph type="sldNum" sz="quarter" idx="10"/>
          </p:nvPr>
        </p:nvSpPr>
        <p:spPr/>
        <p:txBody>
          <a:bodyPr/>
          <a:lstStyle/>
          <a:p>
            <a:fld id="{3990217E-CD0F-B146-A013-B9F5B8025669}" type="slidenum">
              <a:rPr lang="en-US" smtClean="0"/>
              <a:t>105</a:t>
            </a:fld>
            <a:endParaRPr lang="en-US" dirty="0"/>
          </a:p>
        </p:txBody>
      </p:sp>
    </p:spTree>
    <p:extLst>
      <p:ext uri="{BB962C8B-B14F-4D97-AF65-F5344CB8AC3E}">
        <p14:creationId xmlns:p14="http://schemas.microsoft.com/office/powerpoint/2010/main" val="1715023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http://forensicswiki.org/wiki/Files_changed_at_boot:Windows_XP</a:t>
            </a:r>
            <a:r>
              <a:rPr lang="en-US" dirty="0"/>
              <a:t> </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109</a:t>
            </a:fld>
            <a:endParaRPr lang="en-US" dirty="0"/>
          </a:p>
        </p:txBody>
      </p:sp>
    </p:spTree>
    <p:extLst>
      <p:ext uri="{BB962C8B-B14F-4D97-AF65-F5344CB8AC3E}">
        <p14:creationId xmlns:p14="http://schemas.microsoft.com/office/powerpoint/2010/main" val="53952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edition.cnn.com</a:t>
            </a:r>
            <a:r>
              <a:rPr lang="en-US" dirty="0"/>
              <a:t>/2011/CRIME/06/08/</a:t>
            </a:r>
            <a:r>
              <a:rPr lang="en-US" dirty="0" err="1"/>
              <a:t>florida.casey.anthony.trial</a:t>
            </a:r>
            <a:r>
              <a:rPr lang="en-US" dirty="0"/>
              <a:t>/</a:t>
            </a:r>
          </a:p>
          <a:p>
            <a:endParaRPr lang="en-US" dirty="0"/>
          </a:p>
          <a:p>
            <a:r>
              <a:rPr lang="en-US" dirty="0"/>
              <a:t>http://</a:t>
            </a:r>
            <a:r>
              <a:rPr lang="en-US" dirty="0" err="1"/>
              <a:t>www.independent.co.uk</a:t>
            </a:r>
            <a:r>
              <a:rPr lang="en-US" dirty="0"/>
              <a:t>/news/</a:t>
            </a:r>
            <a:r>
              <a:rPr lang="en-US" dirty="0" err="1"/>
              <a:t>uk</a:t>
            </a:r>
            <a:r>
              <a:rPr lang="en-US" dirty="0"/>
              <a:t>/crime/uks-youngest-terrorist-convicted-of-bomb-plot-901863.html</a:t>
            </a:r>
          </a:p>
          <a:p>
            <a:endParaRPr lang="en-US" dirty="0"/>
          </a:p>
          <a:p>
            <a:r>
              <a:rPr lang="en-US" dirty="0"/>
              <a:t>http://</a:t>
            </a:r>
            <a:r>
              <a:rPr lang="en-US" dirty="0" err="1"/>
              <a:t>www.newsandtribune.com</a:t>
            </a:r>
            <a:r>
              <a:rPr lang="en-US" dirty="0"/>
              <a:t>/news/</a:t>
            </a:r>
            <a:r>
              <a:rPr lang="en-US" dirty="0" err="1"/>
              <a:t>clark_county</a:t>
            </a:r>
            <a:r>
              <a:rPr lang="en-US" dirty="0"/>
              <a:t>/convicted-molester-facing-child-pornography-charges/article_4ac3b417-9e90-577f-a259-af335451c70f.html</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200736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Next, using masking tape, tape over the power receptacle on the back of the computer. The idea here is to make it harder for someone to put the cable back and restart the computer and possibly taint the evidence. The other goal is to cover yourself. As a computer forensics investigator, you should do whatever it takes to avoid a computer being tampered with. Should any questions come up, you want to be able to state unequivocally that you followed standard operating procedures and the rules regarding chain of custody.</a:t>
            </a:r>
          </a:p>
          <a:p>
            <a:pPr lvl="1"/>
            <a:endParaRPr lang="en-US" dirty="0"/>
          </a:p>
          <a:p>
            <a:pPr lvl="1"/>
            <a:r>
              <a:rPr lang="en-US" dirty="0"/>
              <a:t>Bag the power cable in an evidence bag along with an evidence tag. The evidence tag should document the date and time, the case number, your name, the location where the cable was found, and other information depending on the policies and procedures of your investigation team.</a:t>
            </a:r>
          </a:p>
          <a:p>
            <a:pPr lvl="1"/>
            <a:endParaRPr lang="en-US" dirty="0"/>
          </a:p>
          <a:p>
            <a:pPr lvl="1"/>
            <a:r>
              <a:rPr lang="en-US" dirty="0"/>
              <a:t>If the computer is a laptop and it remains on after you pull the power cable, then it has a working battery. Find the power button and turn off the power. Then open the computer and remove the battery. Bag the laptop battery with an evidence tag. The computer should no longer be on after you do this, which is a good thing. Laptop computers can often communicate wirelessly. The computer might have been engaged in hacking into other computers, or the suspect might have still been communicating with the laptop, perhaps deleting incriminating files.</a:t>
            </a:r>
          </a:p>
          <a:p>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http://www.priscilla.com/forensics/computerseizure.html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111</a:t>
            </a:fld>
            <a:endParaRPr lang="en-US" dirty="0"/>
          </a:p>
        </p:txBody>
      </p:sp>
    </p:spTree>
    <p:extLst>
      <p:ext uri="{BB962C8B-B14F-4D97-AF65-F5344CB8AC3E}">
        <p14:creationId xmlns:p14="http://schemas.microsoft.com/office/powerpoint/2010/main" val="4076765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a:t>
            </a:r>
            <a:r>
              <a:rPr lang="en-US" dirty="0" err="1"/>
              <a:t>www.priscilla.com</a:t>
            </a:r>
            <a:r>
              <a:rPr lang="en-US" dirty="0"/>
              <a:t>/forensics/</a:t>
            </a:r>
            <a:r>
              <a:rPr lang="en-US" dirty="0" err="1"/>
              <a:t>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115</a:t>
            </a:fld>
            <a:endParaRPr lang="en-US" dirty="0"/>
          </a:p>
        </p:txBody>
      </p:sp>
    </p:spTree>
    <p:extLst>
      <p:ext uri="{BB962C8B-B14F-4D97-AF65-F5344CB8AC3E}">
        <p14:creationId xmlns:p14="http://schemas.microsoft.com/office/powerpoint/2010/main" val="2167590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Casey11, p 246</a:t>
            </a:r>
          </a:p>
        </p:txBody>
      </p:sp>
      <p:sp>
        <p:nvSpPr>
          <p:cNvPr id="4" name="Slide Number Placeholder 3"/>
          <p:cNvSpPr>
            <a:spLocks noGrp="1"/>
          </p:cNvSpPr>
          <p:nvPr>
            <p:ph type="sldNum" sz="quarter" idx="10"/>
          </p:nvPr>
        </p:nvSpPr>
        <p:spPr/>
        <p:txBody>
          <a:bodyPr/>
          <a:lstStyle/>
          <a:p>
            <a:fld id="{3990217E-CD0F-B146-A013-B9F5B8025669}" type="slidenum">
              <a:rPr lang="en-US" smtClean="0"/>
              <a:t>118</a:t>
            </a:fld>
            <a:endParaRPr lang="en-US" dirty="0"/>
          </a:p>
        </p:txBody>
      </p:sp>
    </p:spTree>
    <p:extLst>
      <p:ext uri="{BB962C8B-B14F-4D97-AF65-F5344CB8AC3E}">
        <p14:creationId xmlns:p14="http://schemas.microsoft.com/office/powerpoint/2010/main" val="429706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news.asis.io</a:t>
            </a:r>
            <a:r>
              <a:rPr lang="en-US" dirty="0"/>
              <a:t>/sites/default/files/</a:t>
            </a:r>
            <a:r>
              <a:rPr lang="en-US" dirty="0" err="1"/>
              <a:t>Evidence_Collection_Preservation.pdf</a:t>
            </a:r>
            <a:endParaRPr lang="en-US" dirty="0"/>
          </a:p>
          <a:p>
            <a:r>
              <a:rPr lang="en-US" dirty="0"/>
              <a:t>https://</a:t>
            </a:r>
            <a:r>
              <a:rPr lang="en-US" dirty="0" err="1"/>
              <a:t>www.ietf.org</a:t>
            </a:r>
            <a:r>
              <a:rPr lang="en-US" dirty="0"/>
              <a:t>/</a:t>
            </a:r>
            <a:r>
              <a:rPr lang="en-US" dirty="0" err="1"/>
              <a:t>rfc</a:t>
            </a:r>
            <a:r>
              <a:rPr lang="en-US" dirty="0"/>
              <a:t>/rfc3227.txt</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125</a:t>
            </a:fld>
            <a:endParaRPr lang="en-US" dirty="0"/>
          </a:p>
        </p:txBody>
      </p:sp>
    </p:spTree>
    <p:extLst>
      <p:ext uri="{BB962C8B-B14F-4D97-AF65-F5344CB8AC3E}">
        <p14:creationId xmlns:p14="http://schemas.microsoft.com/office/powerpoint/2010/main" val="29029180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More on evidence collection methods (Table 16.1, Casey11, p. 487)</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127</a:t>
            </a:fld>
            <a:endParaRPr lang="en-US" dirty="0"/>
          </a:p>
        </p:txBody>
      </p:sp>
    </p:spTree>
    <p:extLst>
      <p:ext uri="{BB962C8B-B14F-4D97-AF65-F5344CB8AC3E}">
        <p14:creationId xmlns:p14="http://schemas.microsoft.com/office/powerpoint/2010/main" val="3040316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en.calameo.com</a:t>
            </a:r>
            <a:r>
              <a:rPr lang="en-US" dirty="0"/>
              <a:t>/read/002857878fa653eb15e86</a:t>
            </a:r>
          </a:p>
        </p:txBody>
      </p:sp>
      <p:sp>
        <p:nvSpPr>
          <p:cNvPr id="4" name="Slide Number Placeholder 3"/>
          <p:cNvSpPr>
            <a:spLocks noGrp="1"/>
          </p:cNvSpPr>
          <p:nvPr>
            <p:ph type="sldNum" sz="quarter" idx="10"/>
          </p:nvPr>
        </p:nvSpPr>
        <p:spPr/>
        <p:txBody>
          <a:bodyPr/>
          <a:lstStyle/>
          <a:p>
            <a:fld id="{3990217E-CD0F-B146-A013-B9F5B8025669}" type="slidenum">
              <a:rPr lang="en-US" smtClean="0"/>
              <a:t>130</a:t>
            </a:fld>
            <a:endParaRPr lang="en-US" dirty="0"/>
          </a:p>
        </p:txBody>
      </p:sp>
    </p:spTree>
    <p:extLst>
      <p:ext uri="{BB962C8B-B14F-4D97-AF65-F5344CB8AC3E}">
        <p14:creationId xmlns:p14="http://schemas.microsoft.com/office/powerpoint/2010/main" val="3629886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devices have two primary types of memory:</a:t>
            </a:r>
          </a:p>
          <a:p>
            <a:pPr lvl="1"/>
            <a:r>
              <a:rPr lang="en-US" dirty="0"/>
              <a:t>Volatile: random-access memory (RAM)</a:t>
            </a:r>
          </a:p>
          <a:p>
            <a:pPr lvl="1"/>
            <a:r>
              <a:rPr lang="en-US" dirty="0"/>
              <a:t>Non-volatile: NAND flash memory</a:t>
            </a:r>
          </a:p>
          <a:p>
            <a:endParaRPr lang="en-US" dirty="0"/>
          </a:p>
          <a:p>
            <a:endParaRPr lang="en-US" dirty="0"/>
          </a:p>
          <a:p>
            <a:r>
              <a:rPr lang="en-US" sz="2400" dirty="0"/>
              <a:t>NAND flash</a:t>
            </a:r>
          </a:p>
          <a:p>
            <a:pPr marL="274320" lvl="1" indent="0">
              <a:buNone/>
            </a:pPr>
            <a:r>
              <a:rPr lang="en-US" sz="2000" dirty="0"/>
              <a:t>Critical for forensic investigation</a:t>
            </a:r>
          </a:p>
          <a:p>
            <a:endParaRPr lang="en-US" sz="2400" dirty="0"/>
          </a:p>
          <a:p>
            <a:r>
              <a:rPr lang="en-US" sz="2400" dirty="0"/>
              <a:t>MCP</a:t>
            </a:r>
          </a:p>
          <a:p>
            <a:pPr marL="274320" lvl="1" indent="0">
              <a:buNone/>
            </a:pPr>
            <a:r>
              <a:rPr lang="en-US" sz="2000" dirty="0"/>
              <a:t>RAM and NAND in a single component named multichip package</a:t>
            </a:r>
          </a:p>
          <a:p>
            <a:pPr marL="274320" lvl="1" indent="0">
              <a:buNone/>
            </a:pPr>
            <a:endParaRPr lang="en-US" sz="2000" dirty="0"/>
          </a:p>
          <a:p>
            <a:r>
              <a:rPr lang="en-US" dirty="0"/>
              <a:t>http://embedded-</a:t>
            </a:r>
            <a:r>
              <a:rPr lang="en-US" dirty="0" err="1"/>
              <a:t>computing.com</a:t>
            </a:r>
            <a:r>
              <a:rPr lang="en-US" dirty="0"/>
              <a:t>/articles/multichip-next-generation-internet-things-connectivity-automotive/</a:t>
            </a:r>
          </a:p>
          <a:p>
            <a:r>
              <a:rPr lang="en-US" dirty="0"/>
              <a:t>http://</a:t>
            </a:r>
            <a:r>
              <a:rPr lang="en-US" dirty="0" err="1"/>
              <a:t>www.techeye.net</a:t>
            </a:r>
            <a:r>
              <a:rPr lang="en-US" dirty="0"/>
              <a:t>/chips/</a:t>
            </a:r>
            <a:r>
              <a:rPr lang="en-US" dirty="0" err="1"/>
              <a:t>samsung</a:t>
            </a:r>
            <a:r>
              <a:rPr lang="en-US" dirty="0"/>
              <a:t>-mass-produces-multi-chip-package-memory</a:t>
            </a:r>
          </a:p>
          <a:p>
            <a:r>
              <a:rPr lang="en-US" dirty="0"/>
              <a:t>http://</a:t>
            </a:r>
            <a:r>
              <a:rPr lang="en-US" dirty="0" err="1"/>
              <a:t>www.neowin.net</a:t>
            </a:r>
            <a:r>
              <a:rPr lang="en-US" dirty="0"/>
              <a:t>/news/guide-to-smartphone-hardware-37-memory-and-storage</a:t>
            </a:r>
          </a:p>
          <a:p>
            <a:r>
              <a:rPr lang="en-US" dirty="0"/>
              <a:t>http://</a:t>
            </a:r>
            <a:r>
              <a:rPr lang="en-US" dirty="0" err="1"/>
              <a:t>www.neowin.net</a:t>
            </a:r>
            <a:r>
              <a:rPr lang="en-US" dirty="0"/>
              <a:t>/news/guide-to-smartphone-hardware-17-processors</a:t>
            </a:r>
          </a:p>
          <a:p>
            <a:pPr marL="274320" lvl="1" indent="0">
              <a:buNone/>
            </a:pPr>
            <a:endParaRPr lang="en-US" sz="2000"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131</a:t>
            </a:fld>
            <a:endParaRPr lang="en-US" dirty="0"/>
          </a:p>
        </p:txBody>
      </p:sp>
    </p:spTree>
    <p:extLst>
      <p:ext uri="{BB962C8B-B14F-4D97-AF65-F5344CB8AC3E}">
        <p14:creationId xmlns:p14="http://schemas.microsoft.com/office/powerpoint/2010/main" val="357721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a:t>
            </a:fld>
            <a:endParaRPr lang="en-US" dirty="0"/>
          </a:p>
        </p:txBody>
      </p:sp>
    </p:spTree>
    <p:extLst>
      <p:ext uri="{BB962C8B-B14F-4D97-AF65-F5344CB8AC3E}">
        <p14:creationId xmlns:p14="http://schemas.microsoft.com/office/powerpoint/2010/main" val="378213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"BTK" stands for "Bind, Torture, Kill"</a:t>
            </a:r>
          </a:p>
          <a:p>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plaintiffs: </a:t>
            </a:r>
            <a:r>
              <a:rPr lang="en-US" sz="1200" kern="1200" dirty="0" err="1">
                <a:solidFill>
                  <a:schemeClr val="tx1"/>
                </a:solidFill>
                <a:latin typeface="+mn-lt"/>
                <a:ea typeface="+mn-ea"/>
                <a:cs typeface="+mn-cs"/>
              </a:rPr>
              <a:t>queixoso</a:t>
            </a:r>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defendant: </a:t>
            </a:r>
            <a:r>
              <a:rPr lang="en-US" sz="1200" kern="1200" dirty="0" err="1">
                <a:solidFill>
                  <a:schemeClr val="tx1"/>
                </a:solidFill>
                <a:latin typeface="+mn-lt"/>
                <a:ea typeface="+mn-ea"/>
                <a:cs typeface="+mn-cs"/>
              </a:rPr>
              <a:t>arguido</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a:t>
            </a:fld>
            <a:endParaRPr lang="en-US" dirty="0"/>
          </a:p>
        </p:txBody>
      </p:sp>
    </p:spTree>
    <p:extLst>
      <p:ext uri="{BB962C8B-B14F-4D97-AF65-F5344CB8AC3E}">
        <p14:creationId xmlns:p14="http://schemas.microsoft.com/office/powerpoint/2010/main" val="88198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WANK: </a:t>
            </a:r>
            <a:r>
              <a:rPr lang="en-US" sz="1200" kern="1200" dirty="0" err="1">
                <a:solidFill>
                  <a:schemeClr val="tx1"/>
                </a:solidFill>
                <a:latin typeface="+mn-lt"/>
                <a:ea typeface="+mn-ea"/>
                <a:cs typeface="+mn-cs"/>
              </a:rPr>
              <a:t>ataque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escritórios</a:t>
            </a:r>
            <a:r>
              <a:rPr lang="en-US" sz="1200" kern="1200" dirty="0">
                <a:solidFill>
                  <a:schemeClr val="tx1"/>
                </a:solidFill>
                <a:latin typeface="+mn-lt"/>
                <a:ea typeface="+mn-ea"/>
                <a:cs typeface="+mn-cs"/>
              </a:rPr>
              <a:t> da NASA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CD Universe: </a:t>
            </a:r>
            <a:r>
              <a:rPr lang="en-US" sz="1200" kern="1200" dirty="0" err="1">
                <a:solidFill>
                  <a:schemeClr val="tx1"/>
                </a:solidFill>
                <a:latin typeface="+mn-lt"/>
                <a:ea typeface="+mn-ea"/>
                <a:cs typeface="+mn-cs"/>
              </a:rPr>
              <a:t>recusaram</a:t>
            </a:r>
            <a:r>
              <a:rPr lang="en-US" sz="1200" kern="1200" dirty="0">
                <a:solidFill>
                  <a:schemeClr val="tx1"/>
                </a:solidFill>
                <a:latin typeface="+mn-lt"/>
                <a:ea typeface="+mn-ea"/>
                <a:cs typeface="+mn-cs"/>
              </a:rPr>
              <a:t> o </a:t>
            </a:r>
            <a:r>
              <a:rPr lang="en-US" sz="1200" kern="1200" dirty="0" err="1">
                <a:solidFill>
                  <a:schemeClr val="tx1"/>
                </a:solidFill>
                <a:latin typeface="+mn-lt"/>
                <a:ea typeface="+mn-ea"/>
                <a:cs typeface="+mn-cs"/>
              </a:rPr>
              <a:t>resgate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a:t>
            </a:r>
            <a:r>
              <a:rPr lang="en-US" sz="1200" kern="1200" dirty="0" err="1">
                <a:solidFill>
                  <a:schemeClr val="tx1"/>
                </a:solidFill>
                <a:latin typeface="+mn-lt"/>
                <a:ea typeface="+mn-ea"/>
                <a:cs typeface="+mn-cs"/>
              </a:rPr>
              <a:t>www.ecommercetimes.com</a:t>
            </a:r>
            <a:r>
              <a:rPr lang="en-US" sz="1200" kern="1200" dirty="0">
                <a:solidFill>
                  <a:schemeClr val="tx1"/>
                </a:solidFill>
                <a:latin typeface="+mn-lt"/>
                <a:ea typeface="+mn-ea"/>
                <a:cs typeface="+mn-cs"/>
              </a:rPr>
              <a:t>/story/2178.html</a:t>
            </a:r>
          </a:p>
          <a:p>
            <a:endParaRPr lang="en-US" dirty="0"/>
          </a:p>
          <a:p>
            <a:r>
              <a:rPr lang="en-US" dirty="0"/>
              <a:t>WannaCry</a:t>
            </a:r>
          </a:p>
          <a:p>
            <a:r>
              <a:rPr lang="en-US" dirty="0"/>
              <a:t>https://</a:t>
            </a:r>
            <a:r>
              <a:rPr lang="en-US" dirty="0" err="1"/>
              <a:t>www.csoonline.com</a:t>
            </a:r>
            <a:r>
              <a:rPr lang="en-US" dirty="0"/>
              <a:t>/article/3212260/ransomware/the-5-biggest-ransomware-attacks-of-the-last-5-years.html</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35460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Analysis and Response Team provides assistance to FBI field offices in the search and seizure of computer evidence as well as forensic examinations and technical support for FBI investigations. This Unit includes a state-of-the-art forensic laboratory comprised of computer specialists and a network of trained and equipped forensic examiners assigned to more than 50 field offices.</a:t>
            </a:r>
          </a:p>
          <a:p>
            <a:endParaRPr lang="en-US" dirty="0"/>
          </a:p>
          <a:p>
            <a:r>
              <a:rPr lang="en-US" dirty="0"/>
              <a:t>In 1999, at the request of the Group of Eight (G8), the International Organization on Computer Evidence (IOCE), which is no longer a functioning organization, with SWGDE contributions, authored a set of principles and definitions that the group felt were as close to universal as possible. These principles were published in the Forensic Science Communications journal and submitted to the G8; the principles were adopted by the G8 in 2001.</a:t>
            </a:r>
          </a:p>
        </p:txBody>
      </p:sp>
      <p:sp>
        <p:nvSpPr>
          <p:cNvPr id="4" name="Slide Number Placeholder 3"/>
          <p:cNvSpPr>
            <a:spLocks noGrp="1"/>
          </p:cNvSpPr>
          <p:nvPr>
            <p:ph type="sldNum" sz="quarter" idx="10"/>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312160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Exclusionary = </a:t>
            </a:r>
            <a:r>
              <a:rPr lang="en-US" dirty="0" err="1"/>
              <a:t>excludente</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348391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Hearsay: </a:t>
            </a:r>
            <a:r>
              <a:rPr lang="en-US" dirty="0" err="1"/>
              <a:t>rumores</a:t>
            </a:r>
            <a:r>
              <a:rPr lang="en-US" dirty="0"/>
              <a:t>, </a:t>
            </a:r>
            <a:r>
              <a:rPr lang="en-US" dirty="0" err="1"/>
              <a:t>boatos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202866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SS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SS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SS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SS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SS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SS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2.tiff"/></Relationships>
</file>

<file path=ppt/slides/_rels/slide107.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ec.europa.eu/justice/data-protec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62.tiff"/><Relationship Id="rId7" Type="http://schemas.openxmlformats.org/officeDocument/2006/relationships/image" Target="../media/image66.png"/><Relationship Id="rId2" Type="http://schemas.openxmlformats.org/officeDocument/2006/relationships/image" Target="../media/image61.tiff"/><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tiff"/><Relationship Id="rId4" Type="http://schemas.openxmlformats.org/officeDocument/2006/relationships/image" Target="../media/image63.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8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Segurança</a:t>
            </a:r>
            <a:r>
              <a:rPr lang="en-US" sz="3600" b="1" dirty="0">
                <a:latin typeface="Arial"/>
                <a:cs typeface="Arial"/>
              </a:rPr>
              <a:t> </a:t>
            </a:r>
            <a:r>
              <a:rPr lang="en-US" sz="3600" b="1" dirty="0" err="1">
                <a:latin typeface="Arial"/>
                <a:cs typeface="Arial"/>
              </a:rPr>
              <a:t>Forense</a:t>
            </a:r>
            <a:endParaRPr lang="en-US" sz="28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Exemplos</a:t>
            </a:r>
            <a:r>
              <a:rPr lang="en-US" dirty="0"/>
              <a:t> de </a:t>
            </a:r>
            <a:r>
              <a:rPr lang="en-US" dirty="0" err="1"/>
              <a:t>casos</a:t>
            </a:r>
            <a:r>
              <a:rPr lang="en-US" dirty="0"/>
              <a:t> </a:t>
            </a:r>
            <a:r>
              <a:rPr lang="en-US" dirty="0" err="1"/>
              <a:t>não</a:t>
            </a:r>
            <a:r>
              <a:rPr lang="en-US" dirty="0"/>
              <a:t> </a:t>
            </a:r>
            <a:r>
              <a:rPr lang="en-US" dirty="0" err="1"/>
              <a:t>resolvidos</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a:t>
            </a:fld>
            <a:endParaRPr lang="en-US" dirty="0"/>
          </a:p>
        </p:txBody>
      </p:sp>
      <p:sp>
        <p:nvSpPr>
          <p:cNvPr id="7" name="Content Placeholder 6"/>
          <p:cNvSpPr>
            <a:spLocks noGrp="1"/>
          </p:cNvSpPr>
          <p:nvPr>
            <p:ph sz="quarter" idx="1"/>
          </p:nvPr>
        </p:nvSpPr>
        <p:spPr>
          <a:xfrm>
            <a:off x="457200" y="1219200"/>
            <a:ext cx="4041648" cy="3962400"/>
          </a:xfrm>
        </p:spPr>
        <p:txBody>
          <a:bodyPr>
            <a:normAutofit fontScale="62500" lnSpcReduction="20000"/>
          </a:bodyPr>
          <a:lstStyle/>
          <a:p>
            <a:pPr marL="0" indent="0">
              <a:buNone/>
            </a:pPr>
            <a:r>
              <a:rPr lang="en-US" sz="3800" b="1" dirty="0"/>
              <a:t>The WANK Worm (1989)</a:t>
            </a:r>
          </a:p>
          <a:p>
            <a:pPr marL="0" indent="0">
              <a:buNone/>
            </a:pPr>
            <a:r>
              <a:rPr lang="en-US" sz="1400" dirty="0"/>
              <a:t> </a:t>
            </a:r>
          </a:p>
          <a:p>
            <a:pPr marL="0" indent="0">
              <a:buNone/>
            </a:pPr>
            <a:r>
              <a:rPr lang="en-US" dirty="0"/>
              <a:t>Possibly the first “</a:t>
            </a:r>
            <a:r>
              <a:rPr lang="en-US" dirty="0" err="1"/>
              <a:t>hacktivist</a:t>
            </a:r>
            <a:r>
              <a:rPr lang="en-US" dirty="0"/>
              <a:t>” (hacking activist) attack, the WANK worm hit NASA offices in Greenbelt, Maryland. WANK (Worms Against Nuclear Killers) ran a banner (pictured) across system computers as part of a </a:t>
            </a:r>
            <a:r>
              <a:rPr lang="en-US" b="1" dirty="0">
                <a:solidFill>
                  <a:srgbClr val="FF0000"/>
                </a:solidFill>
              </a:rPr>
              <a:t>protest to stop the launch of the plutonium-fueled, Jupiter-bound Galileo probe</a:t>
            </a:r>
            <a:r>
              <a:rPr lang="en-US" dirty="0"/>
              <a:t>. Cleaning up after the crack has been said to have cost NASA up to a half of a million dollars in time and resources. To this day, no one is quite sure where the attack originated, though many fingers have pointed to Melbourne, Australia-based hackers.</a:t>
            </a:r>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CD Universe Credit Card Breach (2000)</a:t>
            </a:r>
          </a:p>
          <a:p>
            <a:pPr marL="0" indent="0">
              <a:buNone/>
            </a:pPr>
            <a:r>
              <a:rPr lang="en-US" dirty="0"/>
              <a:t> </a:t>
            </a:r>
          </a:p>
          <a:p>
            <a:pPr marL="0" indent="0">
              <a:buNone/>
            </a:pPr>
            <a:r>
              <a:rPr lang="en-US" dirty="0"/>
              <a:t>A blackmail scheme gone wrong, the posting of over 300,000 credit card numbers by hacker Maxim on a Web site entitled "The Maxus Credit Card Pipeline" has remained unsolved since early 2000. Maxim </a:t>
            </a:r>
            <a:r>
              <a:rPr lang="en-US" b="1" dirty="0">
                <a:solidFill>
                  <a:srgbClr val="FF0000"/>
                </a:solidFill>
              </a:rPr>
              <a:t>stole the credit card information by breaching </a:t>
            </a:r>
            <a:r>
              <a:rPr lang="en-US" b="1" dirty="0" err="1">
                <a:solidFill>
                  <a:srgbClr val="FF0000"/>
                </a:solidFill>
              </a:rPr>
              <a:t>CDUniverse.com</a:t>
            </a:r>
            <a:r>
              <a:rPr lang="en-US" dirty="0"/>
              <a:t>; he or she then demanded $100,000 from the Web site in exchange for destroying the data. While Maxim is believed to be from Eastern Europe, the case remains as of yet unsolved.</a:t>
            </a:r>
          </a:p>
        </p:txBody>
      </p:sp>
      <p:pic>
        <p:nvPicPr>
          <p:cNvPr id="12" name="Picture 11"/>
          <p:cNvPicPr>
            <a:picLocks noChangeAspect="1"/>
          </p:cNvPicPr>
          <p:nvPr/>
        </p:nvPicPr>
        <p:blipFill>
          <a:blip r:embed="rId3"/>
          <a:stretch>
            <a:fillRect/>
          </a:stretch>
        </p:blipFill>
        <p:spPr>
          <a:xfrm>
            <a:off x="914400" y="4962145"/>
            <a:ext cx="3048000" cy="1286256"/>
          </a:xfrm>
          <a:prstGeom prst="rect">
            <a:avLst/>
          </a:prstGeom>
        </p:spPr>
      </p:pic>
    </p:spTree>
    <p:extLst>
      <p:ext uri="{BB962C8B-B14F-4D97-AF65-F5344CB8AC3E}">
        <p14:creationId xmlns:p14="http://schemas.microsoft.com/office/powerpoint/2010/main" val="21452553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General procedure for handling storage devices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100</a:t>
            </a:fld>
            <a:endParaRPr lang="en-US" dirty="0"/>
          </a:p>
        </p:txBody>
      </p:sp>
      <p:sp>
        <p:nvSpPr>
          <p:cNvPr id="6" name="Content Placeholder 5"/>
          <p:cNvSpPr>
            <a:spLocks noGrp="1"/>
          </p:cNvSpPr>
          <p:nvPr>
            <p:ph sz="quarter" idx="1"/>
          </p:nvPr>
        </p:nvSpPr>
        <p:spPr/>
        <p:txBody>
          <a:bodyPr>
            <a:normAutofit/>
          </a:bodyPr>
          <a:lstStyle/>
          <a:p>
            <a:pPr lvl="2"/>
            <a:endParaRPr lang="en-US" sz="1600" dirty="0"/>
          </a:p>
          <a:p>
            <a:r>
              <a:rPr lang="en-US" sz="2400" dirty="0"/>
              <a:t>If you can take the device:</a:t>
            </a:r>
          </a:p>
          <a:p>
            <a:pPr lvl="1"/>
            <a:r>
              <a:rPr lang="en-US" sz="2000" dirty="0"/>
              <a:t>Tag, bag, create chain of custody, bring to lab for data extraction</a:t>
            </a:r>
          </a:p>
          <a:p>
            <a:r>
              <a:rPr lang="en-US" sz="2400" dirty="0"/>
              <a:t>Otherwise, perform data extraction on spot</a:t>
            </a:r>
          </a:p>
          <a:p>
            <a:pPr lvl="1"/>
            <a:r>
              <a:rPr lang="en-US" sz="2000" dirty="0"/>
              <a:t>Extract the data into the mobile station or upload it to remote lab server</a:t>
            </a:r>
          </a:p>
          <a:p>
            <a:pPr lvl="1"/>
            <a:endParaRPr lang="en-US" sz="2000" dirty="0"/>
          </a:p>
          <a:p>
            <a:r>
              <a:rPr lang="en-US" sz="2400" dirty="0"/>
              <a:t>Procedure for data extraction from the device:</a:t>
            </a:r>
          </a:p>
          <a:p>
            <a:pPr lvl="1"/>
            <a:r>
              <a:rPr lang="en-US" sz="2000" dirty="0"/>
              <a:t>Copy the data from the device without causing alterations</a:t>
            </a:r>
          </a:p>
          <a:p>
            <a:pPr lvl="1"/>
            <a:r>
              <a:rPr lang="en-US" sz="2000" dirty="0"/>
              <a:t>Calculate the hash</a:t>
            </a:r>
          </a:p>
          <a:p>
            <a:pPr lvl="1"/>
            <a:r>
              <a:rPr lang="en-US" sz="2000" dirty="0"/>
              <a:t>Create at least another copy (double check the hash)</a:t>
            </a:r>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395418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blockers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101</a:t>
            </a:fld>
            <a:endParaRPr lang="en-US" dirty="0"/>
          </a:p>
        </p:txBody>
      </p:sp>
      <p:sp>
        <p:nvSpPr>
          <p:cNvPr id="6" name="Content Placeholder 5"/>
          <p:cNvSpPr>
            <a:spLocks noGrp="1"/>
          </p:cNvSpPr>
          <p:nvPr>
            <p:ph sz="quarter" idx="1"/>
          </p:nvPr>
        </p:nvSpPr>
        <p:spPr/>
        <p:txBody>
          <a:bodyPr>
            <a:normAutofit fontScale="77500" lnSpcReduction="20000"/>
          </a:bodyPr>
          <a:lstStyle/>
          <a:p>
            <a:endParaRPr lang="en-US" dirty="0"/>
          </a:p>
          <a:p>
            <a:endParaRPr lang="en-US" dirty="0"/>
          </a:p>
          <a:p>
            <a:endParaRPr lang="en-US" dirty="0"/>
          </a:p>
          <a:p>
            <a:endParaRPr lang="en-US" dirty="0"/>
          </a:p>
          <a:p>
            <a:endParaRPr lang="en-US" dirty="0"/>
          </a:p>
          <a:p>
            <a:endParaRPr lang="en-US" dirty="0"/>
          </a:p>
          <a:p>
            <a:r>
              <a:rPr lang="en-US" dirty="0"/>
              <a:t>Be very careful at mounting the storage device!</a:t>
            </a:r>
          </a:p>
          <a:p>
            <a:pPr lvl="1"/>
            <a:r>
              <a:rPr lang="en-US" dirty="0"/>
              <a:t>E.g., Windows creates thumbnails and recycle bin folders on plugged devices!</a:t>
            </a:r>
          </a:p>
          <a:p>
            <a:endParaRPr lang="en-US" dirty="0"/>
          </a:p>
          <a:p>
            <a:r>
              <a:rPr lang="en-US" dirty="0"/>
              <a:t>Write blockers allow acquisition of data from a storage device without changing the drive’s contents</a:t>
            </a:r>
          </a:p>
          <a:p>
            <a:pPr lvl="1"/>
            <a:r>
              <a:rPr lang="en-US" dirty="0"/>
              <a:t>Write commands are blocked</a:t>
            </a:r>
          </a:p>
          <a:p>
            <a:pPr lvl="1"/>
            <a:r>
              <a:rPr lang="en-US" dirty="0"/>
              <a:t>Only read commands are allowed to pass the write blocker</a:t>
            </a:r>
          </a:p>
          <a:p>
            <a:pPr lvl="1"/>
            <a:r>
              <a:rPr lang="en-US" dirty="0"/>
              <a:t>Types of blockers: hardware write blocker and software write blocker</a:t>
            </a:r>
          </a:p>
        </p:txBody>
      </p:sp>
      <p:sp>
        <p:nvSpPr>
          <p:cNvPr id="7" name="TextBox 6"/>
          <p:cNvSpPr txBox="1"/>
          <p:nvPr/>
        </p:nvSpPr>
        <p:spPr>
          <a:xfrm>
            <a:off x="1990601" y="2450068"/>
            <a:ext cx="1668734" cy="369332"/>
          </a:xfrm>
          <a:prstGeom prst="rect">
            <a:avLst/>
          </a:prstGeom>
          <a:noFill/>
        </p:spPr>
        <p:txBody>
          <a:bodyPr wrap="none" rtlCol="0">
            <a:spAutoFit/>
          </a:bodyPr>
          <a:lstStyle/>
          <a:p>
            <a:pPr algn="ctr"/>
            <a:r>
              <a:rPr lang="en-US" dirty="0"/>
              <a:t>Forensic station</a:t>
            </a:r>
          </a:p>
        </p:txBody>
      </p:sp>
      <p:pic>
        <p:nvPicPr>
          <p:cNvPr id="8" name="Picture 7"/>
          <p:cNvPicPr>
            <a:picLocks noChangeAspect="1"/>
          </p:cNvPicPr>
          <p:nvPr/>
        </p:nvPicPr>
        <p:blipFill>
          <a:blip r:embed="rId2"/>
          <a:stretch>
            <a:fillRect/>
          </a:stretch>
        </p:blipFill>
        <p:spPr>
          <a:xfrm>
            <a:off x="2181887" y="1414413"/>
            <a:ext cx="1142999" cy="1068778"/>
          </a:xfrm>
          <a:prstGeom prst="rect">
            <a:avLst/>
          </a:prstGeom>
        </p:spPr>
      </p:pic>
      <p:pic>
        <p:nvPicPr>
          <p:cNvPr id="9" name="Picture 8"/>
          <p:cNvPicPr>
            <a:picLocks noChangeAspect="1"/>
          </p:cNvPicPr>
          <p:nvPr/>
        </p:nvPicPr>
        <p:blipFill>
          <a:blip r:embed="rId3"/>
          <a:stretch>
            <a:fillRect/>
          </a:stretch>
        </p:blipFill>
        <p:spPr>
          <a:xfrm>
            <a:off x="6471456" y="1611868"/>
            <a:ext cx="876300" cy="648462"/>
          </a:xfrm>
          <a:prstGeom prst="rect">
            <a:avLst/>
          </a:prstGeom>
        </p:spPr>
      </p:pic>
      <p:sp>
        <p:nvSpPr>
          <p:cNvPr id="10" name="TextBox 9"/>
          <p:cNvSpPr txBox="1"/>
          <p:nvPr/>
        </p:nvSpPr>
        <p:spPr>
          <a:xfrm>
            <a:off x="5838261" y="2373868"/>
            <a:ext cx="2238939" cy="369332"/>
          </a:xfrm>
          <a:prstGeom prst="rect">
            <a:avLst/>
          </a:prstGeom>
          <a:noFill/>
        </p:spPr>
        <p:txBody>
          <a:bodyPr wrap="none" rtlCol="0">
            <a:spAutoFit/>
          </a:bodyPr>
          <a:lstStyle/>
          <a:p>
            <a:pPr algn="ctr"/>
            <a:r>
              <a:rPr lang="en-US" dirty="0"/>
              <a:t>Source storage device</a:t>
            </a:r>
          </a:p>
        </p:txBody>
      </p:sp>
      <p:cxnSp>
        <p:nvCxnSpPr>
          <p:cNvPr id="12" name="Straight Arrow Connector 11"/>
          <p:cNvCxnSpPr/>
          <p:nvPr/>
        </p:nvCxnSpPr>
        <p:spPr>
          <a:xfrm flipH="1">
            <a:off x="3442235" y="1992868"/>
            <a:ext cx="2587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201187" y="1688068"/>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Write Blocker</a:t>
            </a:r>
          </a:p>
        </p:txBody>
      </p:sp>
    </p:spTree>
    <p:extLst>
      <p:ext uri="{BB962C8B-B14F-4D97-AF65-F5344CB8AC3E}">
        <p14:creationId xmlns:p14="http://schemas.microsoft.com/office/powerpoint/2010/main" val="35441621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Hardware write blocker</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102</a:t>
            </a:fld>
            <a:endParaRPr lang="en-US" dirty="0"/>
          </a:p>
        </p:txBody>
      </p:sp>
      <p:sp>
        <p:nvSpPr>
          <p:cNvPr id="6" name="Content Placeholder 5"/>
          <p:cNvSpPr>
            <a:spLocks noGrp="1"/>
          </p:cNvSpPr>
          <p:nvPr>
            <p:ph sz="quarter" idx="1"/>
          </p:nvPr>
        </p:nvSpPr>
        <p:spPr>
          <a:xfrm>
            <a:off x="656625" y="1219200"/>
            <a:ext cx="4601175" cy="3124200"/>
          </a:xfrm>
        </p:spPr>
        <p:txBody>
          <a:bodyPr>
            <a:normAutofit fontScale="85000" lnSpcReduction="20000"/>
          </a:bodyPr>
          <a:lstStyle/>
          <a:p>
            <a:r>
              <a:rPr lang="en-US" dirty="0"/>
              <a:t>HWB sits in between forensic station and storage device</a:t>
            </a:r>
          </a:p>
          <a:p>
            <a:pPr lvl="1"/>
            <a:r>
              <a:rPr lang="en-US" dirty="0"/>
              <a:t>Supported storage interfaces are ATA, SCSI, </a:t>
            </a:r>
            <a:r>
              <a:rPr lang="en-US" dirty="0" err="1"/>
              <a:t>Firewire</a:t>
            </a:r>
            <a:r>
              <a:rPr lang="en-US" dirty="0"/>
              <a:t>, USB or SATA</a:t>
            </a:r>
          </a:p>
          <a:p>
            <a:pPr lvl="1"/>
            <a:endParaRPr lang="en-US" dirty="0"/>
          </a:p>
          <a:p>
            <a:r>
              <a:rPr lang="en-US" dirty="0"/>
              <a:t>The forensic station’s controller cannot write values to the command register, which writes or erases data on the storage device</a:t>
            </a:r>
          </a:p>
        </p:txBody>
      </p:sp>
      <p:pic>
        <p:nvPicPr>
          <p:cNvPr id="7" name="Picture 6" descr="Portable_forensic_tablea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524000"/>
            <a:ext cx="2768156" cy="1981200"/>
          </a:xfrm>
          <a:prstGeom prst="rect">
            <a:avLst/>
          </a:prstGeom>
        </p:spPr>
      </p:pic>
      <p:pic>
        <p:nvPicPr>
          <p:cNvPr id="8" name="Picture 7" descr="8530411859_2764bbcc70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996181"/>
            <a:ext cx="2768157" cy="1557089"/>
          </a:xfrm>
          <a:prstGeom prst="rect">
            <a:avLst/>
          </a:prstGeom>
        </p:spPr>
      </p:pic>
      <p:pic>
        <p:nvPicPr>
          <p:cNvPr id="9" name="Picture 8"/>
          <p:cNvPicPr>
            <a:picLocks noChangeAspect="1"/>
          </p:cNvPicPr>
          <p:nvPr/>
        </p:nvPicPr>
        <p:blipFill>
          <a:blip r:embed="rId4"/>
          <a:stretch>
            <a:fillRect/>
          </a:stretch>
        </p:blipFill>
        <p:spPr>
          <a:xfrm>
            <a:off x="936497" y="4494191"/>
            <a:ext cx="4121877" cy="1623255"/>
          </a:xfrm>
          <a:prstGeom prst="rect">
            <a:avLst/>
          </a:prstGeom>
        </p:spPr>
      </p:pic>
    </p:spTree>
    <p:extLst>
      <p:ext uri="{BB962C8B-B14F-4D97-AF65-F5344CB8AC3E}">
        <p14:creationId xmlns:p14="http://schemas.microsoft.com/office/powerpoint/2010/main" val="42848237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write blocker</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103</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SWB is a software layer that sits in between the OS and the device driver for the storage device</a:t>
            </a:r>
          </a:p>
          <a:p>
            <a:pPr lvl="8"/>
            <a:endParaRPr lang="en-US" dirty="0"/>
          </a:p>
          <a:p>
            <a:r>
              <a:rPr lang="en-US" dirty="0"/>
              <a:t>Prevents all disc requests that use </a:t>
            </a:r>
            <a:r>
              <a:rPr lang="en-US" dirty="0" err="1"/>
              <a:t>sysem</a:t>
            </a:r>
            <a:r>
              <a:rPr lang="en-US" dirty="0"/>
              <a:t> calls to write data to the storage device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Linux software write blocker</a:t>
            </a:r>
          </a:p>
          <a:p>
            <a:pPr lvl="1"/>
            <a:r>
              <a:rPr lang="en-US" dirty="0"/>
              <a:t>https://</a:t>
            </a:r>
            <a:r>
              <a:rPr lang="en-US" dirty="0" err="1"/>
              <a:t>github.com</a:t>
            </a:r>
            <a:r>
              <a:rPr lang="en-US" dirty="0"/>
              <a:t>/</a:t>
            </a:r>
            <a:r>
              <a:rPr lang="en-US" dirty="0" err="1"/>
              <a:t>msuhanov</a:t>
            </a:r>
            <a:r>
              <a:rPr lang="en-US" dirty="0"/>
              <a:t>/Linux-write-blocker</a:t>
            </a:r>
            <a:endParaRPr lang="en-GB" dirty="0"/>
          </a:p>
          <a:p>
            <a:pPr lvl="1"/>
            <a:endParaRPr lang="en-GB" i="1" dirty="0"/>
          </a:p>
          <a:p>
            <a:endParaRPr lang="en-US" dirty="0"/>
          </a:p>
          <a:p>
            <a:endParaRPr lang="en-US" dirty="0"/>
          </a:p>
        </p:txBody>
      </p:sp>
      <p:pic>
        <p:nvPicPr>
          <p:cNvPr id="7" name="Picture 6"/>
          <p:cNvPicPr>
            <a:picLocks noChangeAspect="1"/>
          </p:cNvPicPr>
          <p:nvPr/>
        </p:nvPicPr>
        <p:blipFill>
          <a:blip r:embed="rId2"/>
          <a:stretch>
            <a:fillRect/>
          </a:stretch>
        </p:blipFill>
        <p:spPr>
          <a:xfrm>
            <a:off x="685800" y="3028051"/>
            <a:ext cx="7696200" cy="1848749"/>
          </a:xfrm>
          <a:prstGeom prst="rect">
            <a:avLst/>
          </a:prstGeom>
        </p:spPr>
      </p:pic>
    </p:spTree>
    <p:extLst>
      <p:ext uri="{BB962C8B-B14F-4D97-AF65-F5344CB8AC3E}">
        <p14:creationId xmlns:p14="http://schemas.microsoft.com/office/powerpoint/2010/main" val="37288374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copying the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104</a:t>
            </a:fld>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a:t>Logical acquisition</a:t>
            </a:r>
          </a:p>
          <a:p>
            <a:pPr lvl="1"/>
            <a:r>
              <a:rPr lang="en-US" dirty="0"/>
              <a:t>Select relevant files to be copied from the device</a:t>
            </a:r>
          </a:p>
          <a:p>
            <a:pPr lvl="1"/>
            <a:r>
              <a:rPr lang="en-US" dirty="0"/>
              <a:t>Faster and takes up less space, but incomplete capture</a:t>
            </a:r>
          </a:p>
          <a:p>
            <a:pPr lvl="1"/>
            <a:endParaRPr lang="en-US" dirty="0"/>
          </a:p>
          <a:p>
            <a:r>
              <a:rPr lang="en-US" b="1" dirty="0"/>
              <a:t>Bit-stream copy</a:t>
            </a:r>
          </a:p>
          <a:p>
            <a:pPr lvl="1"/>
            <a:r>
              <a:rPr lang="en-US" dirty="0"/>
              <a:t>Exact bit-by-bit copy of the original storage medium</a:t>
            </a:r>
          </a:p>
          <a:p>
            <a:pPr lvl="1"/>
            <a:r>
              <a:rPr lang="en-US" dirty="0"/>
              <a:t>Capture includes meta-data and both active (known files) as well as inactive data (deleted file fragments)</a:t>
            </a:r>
          </a:p>
          <a:p>
            <a:pPr lvl="1"/>
            <a:endParaRPr lang="en-US" dirty="0"/>
          </a:p>
          <a:p>
            <a:pPr lvl="1"/>
            <a:r>
              <a:rPr lang="en-US" dirty="0"/>
              <a:t>The target can be to </a:t>
            </a:r>
            <a:r>
              <a:rPr lang="en-US" b="1" dirty="0"/>
              <a:t>disk</a:t>
            </a:r>
            <a:r>
              <a:rPr lang="en-US" dirty="0"/>
              <a:t>:</a:t>
            </a:r>
          </a:p>
          <a:p>
            <a:pPr lvl="2"/>
            <a:r>
              <a:rPr lang="en-US" dirty="0"/>
              <a:t>The destination disc must be wiped with zeros before the acquisition starts</a:t>
            </a:r>
          </a:p>
          <a:p>
            <a:pPr lvl="2"/>
            <a:r>
              <a:rPr lang="en-US" dirty="0"/>
              <a:t>The destination disc must not be mounted in the </a:t>
            </a:r>
            <a:r>
              <a:rPr lang="en-US" dirty="0" err="1"/>
              <a:t>acquisiton</a:t>
            </a:r>
            <a:r>
              <a:rPr lang="en-US" dirty="0"/>
              <a:t> system</a:t>
            </a:r>
          </a:p>
          <a:p>
            <a:pPr lvl="1"/>
            <a:r>
              <a:rPr lang="en-US" dirty="0"/>
              <a:t>The target can be to </a:t>
            </a:r>
            <a:r>
              <a:rPr lang="en-US" b="1" dirty="0"/>
              <a:t>file</a:t>
            </a:r>
            <a:r>
              <a:rPr lang="en-US" dirty="0"/>
              <a:t>, aka bit-stream image (e.g., </a:t>
            </a:r>
            <a:r>
              <a:rPr lang="en-US" dirty="0" err="1"/>
              <a:t>image.dd</a:t>
            </a:r>
            <a:r>
              <a:rPr lang="en-US" dirty="0"/>
              <a:t>)</a:t>
            </a:r>
          </a:p>
          <a:p>
            <a:pPr lvl="2"/>
            <a:r>
              <a:rPr lang="en-US" dirty="0"/>
              <a:t>The file can be saved on a hard disc or other storage media</a:t>
            </a:r>
          </a:p>
        </p:txBody>
      </p:sp>
    </p:spTree>
    <p:extLst>
      <p:ext uri="{BB962C8B-B14F-4D97-AF65-F5344CB8AC3E}">
        <p14:creationId xmlns:p14="http://schemas.microsoft.com/office/powerpoint/2010/main" val="9852469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Linux tools for image creation and inspection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105</a:t>
            </a:fld>
            <a:endParaRPr lang="en-US" dirty="0"/>
          </a:p>
        </p:txBody>
      </p:sp>
      <p:sp>
        <p:nvSpPr>
          <p:cNvPr id="6" name="Content Placeholder 5"/>
          <p:cNvSpPr>
            <a:spLocks noGrp="1"/>
          </p:cNvSpPr>
          <p:nvPr>
            <p:ph sz="quarter" idx="1"/>
          </p:nvPr>
        </p:nvSpPr>
        <p:spPr/>
        <p:txBody>
          <a:bodyPr>
            <a:normAutofit fontScale="92500" lnSpcReduction="10000"/>
          </a:bodyPr>
          <a:lstStyle/>
          <a:p>
            <a:r>
              <a:rPr lang="en-GB" dirty="0"/>
              <a:t>Extract a disk image using the </a:t>
            </a:r>
            <a:r>
              <a:rPr lang="en-GB" i="1" dirty="0" err="1"/>
              <a:t>dd</a:t>
            </a:r>
            <a:r>
              <a:rPr lang="en-GB" dirty="0"/>
              <a:t> tool family</a:t>
            </a:r>
          </a:p>
          <a:p>
            <a:pPr lvl="2"/>
            <a:r>
              <a:rPr lang="en-GB" i="1" dirty="0"/>
              <a:t>dc3dd if=/</a:t>
            </a:r>
            <a:r>
              <a:rPr lang="en-GB" i="1" dirty="0" err="1"/>
              <a:t>dev</a:t>
            </a:r>
            <a:r>
              <a:rPr lang="en-GB" i="1" dirty="0"/>
              <a:t>/sda3 of=/home/forensics/</a:t>
            </a:r>
            <a:r>
              <a:rPr lang="en-GB" i="1" dirty="0" err="1"/>
              <a:t>disk.img</a:t>
            </a:r>
            <a:r>
              <a:rPr lang="en-GB" i="1" dirty="0"/>
              <a:t> hash=md5 log=/home/forensics/</a:t>
            </a:r>
            <a:r>
              <a:rPr lang="en-GB" i="1" dirty="0" err="1"/>
              <a:t>disk.log</a:t>
            </a:r>
            <a:endParaRPr lang="en-GB" i="1" dirty="0"/>
          </a:p>
          <a:p>
            <a:endParaRPr lang="en-GB" dirty="0"/>
          </a:p>
          <a:p>
            <a:r>
              <a:rPr lang="en-GB" dirty="0"/>
              <a:t>Mount disk image/partition read only:</a:t>
            </a:r>
          </a:p>
          <a:p>
            <a:pPr lvl="2"/>
            <a:r>
              <a:rPr lang="en-GB" i="1" dirty="0"/>
              <a:t>mount -r /home/forensics/</a:t>
            </a:r>
            <a:r>
              <a:rPr lang="en-GB" i="1" dirty="0" err="1"/>
              <a:t>disk.img</a:t>
            </a:r>
            <a:r>
              <a:rPr lang="en-GB" i="1" dirty="0"/>
              <a:t> /</a:t>
            </a:r>
            <a:r>
              <a:rPr lang="en-GB" i="1" dirty="0" err="1"/>
              <a:t>mnt</a:t>
            </a:r>
            <a:r>
              <a:rPr lang="en-GB" i="1" dirty="0"/>
              <a:t>/</a:t>
            </a:r>
            <a:r>
              <a:rPr lang="en-GB" i="1" dirty="0" err="1"/>
              <a:t>mount_point</a:t>
            </a:r>
            <a:endParaRPr lang="en-GB" i="1" dirty="0"/>
          </a:p>
          <a:p>
            <a:pPr lvl="1"/>
            <a:endParaRPr lang="en-GB" i="1" dirty="0"/>
          </a:p>
          <a:p>
            <a:r>
              <a:rPr lang="en-GB" dirty="0"/>
              <a:t>Obtain partition information:</a:t>
            </a:r>
          </a:p>
          <a:p>
            <a:pPr lvl="2"/>
            <a:r>
              <a:rPr lang="en-GB" i="1" dirty="0" err="1"/>
              <a:t>sfdisk</a:t>
            </a:r>
            <a:r>
              <a:rPr lang="en-GB" i="1" dirty="0"/>
              <a:t> –l </a:t>
            </a:r>
            <a:r>
              <a:rPr lang="en-GB" i="1" dirty="0" err="1"/>
              <a:t>disk.img</a:t>
            </a:r>
            <a:endParaRPr lang="en-GB" i="1" dirty="0"/>
          </a:p>
          <a:p>
            <a:pPr lvl="2"/>
            <a:r>
              <a:rPr lang="en-GB" i="1" dirty="0" err="1"/>
              <a:t>fdisk</a:t>
            </a:r>
            <a:r>
              <a:rPr lang="en-GB" i="1" dirty="0"/>
              <a:t> –</a:t>
            </a:r>
            <a:r>
              <a:rPr lang="en-GB" i="1" dirty="0" err="1"/>
              <a:t>lu</a:t>
            </a:r>
            <a:r>
              <a:rPr lang="en-GB" i="1" dirty="0"/>
              <a:t> </a:t>
            </a:r>
            <a:r>
              <a:rPr lang="en-GB" i="1" dirty="0" err="1"/>
              <a:t>disk.img</a:t>
            </a:r>
            <a:endParaRPr lang="en-GB" i="1" dirty="0"/>
          </a:p>
          <a:p>
            <a:pPr lvl="1"/>
            <a:endParaRPr lang="en-GB" dirty="0"/>
          </a:p>
          <a:p>
            <a:r>
              <a:rPr lang="en-GB" dirty="0"/>
              <a:t>Can split (and mount) the image to individual partitions</a:t>
            </a:r>
          </a:p>
          <a:p>
            <a:pPr lvl="2"/>
            <a:r>
              <a:rPr lang="en-GB" i="1" dirty="0" err="1"/>
              <a:t>dd</a:t>
            </a:r>
            <a:r>
              <a:rPr lang="en-GB" i="1" dirty="0"/>
              <a:t> if=</a:t>
            </a:r>
            <a:r>
              <a:rPr lang="en-GB" i="1" dirty="0" err="1"/>
              <a:t>disk.img</a:t>
            </a:r>
            <a:r>
              <a:rPr lang="en-GB" i="1" dirty="0"/>
              <a:t> </a:t>
            </a:r>
            <a:r>
              <a:rPr lang="en-GB" i="1" dirty="0" err="1"/>
              <a:t>bs</a:t>
            </a:r>
            <a:r>
              <a:rPr lang="en-GB" i="1" dirty="0"/>
              <a:t>= 512 skip=xxx count=xxx of=</a:t>
            </a:r>
            <a:r>
              <a:rPr lang="en-GB" i="1" dirty="0" err="1"/>
              <a:t>partition.dd</a:t>
            </a:r>
            <a:r>
              <a:rPr lang="en-GB" i="1" dirty="0"/>
              <a:t> </a:t>
            </a:r>
          </a:p>
          <a:p>
            <a:endParaRPr lang="en-US" dirty="0"/>
          </a:p>
        </p:txBody>
      </p:sp>
    </p:spTree>
    <p:extLst>
      <p:ext uri="{BB962C8B-B14F-4D97-AF65-F5344CB8AC3E}">
        <p14:creationId xmlns:p14="http://schemas.microsoft.com/office/powerpoint/2010/main" val="34335746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acquisition over network</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106</a:t>
            </a:fld>
            <a:endParaRPr lang="en-US" dirty="0"/>
          </a:p>
        </p:txBody>
      </p:sp>
      <p:sp>
        <p:nvSpPr>
          <p:cNvPr id="6" name="Content Placeholder 5"/>
          <p:cNvSpPr>
            <a:spLocks noGrp="1"/>
          </p:cNvSpPr>
          <p:nvPr>
            <p:ph sz="quarter" idx="1"/>
          </p:nvPr>
        </p:nvSpPr>
        <p:spPr>
          <a:xfrm>
            <a:off x="457200" y="2895600"/>
            <a:ext cx="8229600" cy="3337560"/>
          </a:xfrm>
        </p:spPr>
        <p:txBody>
          <a:bodyPr>
            <a:normAutofit fontScale="85000" lnSpcReduction="20000"/>
          </a:bodyPr>
          <a:lstStyle/>
          <a:p>
            <a:r>
              <a:rPr lang="en-US" dirty="0"/>
              <a:t>It’s possible to create an image file over network</a:t>
            </a:r>
          </a:p>
          <a:p>
            <a:pPr lvl="1"/>
            <a:r>
              <a:rPr lang="en-US" dirty="0"/>
              <a:t>Transmitting data from source media over network and write data to file</a:t>
            </a:r>
          </a:p>
          <a:p>
            <a:pPr lvl="1"/>
            <a:endParaRPr lang="en-US" dirty="0"/>
          </a:p>
          <a:p>
            <a:r>
              <a:rPr lang="en-US" dirty="0"/>
              <a:t>How to:</a:t>
            </a:r>
          </a:p>
          <a:p>
            <a:pPr lvl="1"/>
            <a:r>
              <a:rPr lang="en-US" dirty="0"/>
              <a:t>First, the target computer (IP address 192.168.0.11) is prepared for the reception of data</a:t>
            </a:r>
          </a:p>
          <a:p>
            <a:pPr lvl="2"/>
            <a:r>
              <a:rPr lang="en-US" i="1" dirty="0" err="1"/>
              <a:t>netcat</a:t>
            </a:r>
            <a:r>
              <a:rPr lang="en-US" i="1" dirty="0"/>
              <a:t> -l -p 9000 | </a:t>
            </a:r>
            <a:r>
              <a:rPr lang="en-US" i="1" dirty="0" err="1"/>
              <a:t>dd</a:t>
            </a:r>
            <a:r>
              <a:rPr lang="en-US" i="1" dirty="0"/>
              <a:t> of=</a:t>
            </a:r>
            <a:r>
              <a:rPr lang="en-US" i="1" dirty="0" err="1"/>
              <a:t>file.dd</a:t>
            </a:r>
            <a:endParaRPr lang="en-US" i="1" dirty="0"/>
          </a:p>
          <a:p>
            <a:pPr lvl="1"/>
            <a:endParaRPr lang="en-US" dirty="0"/>
          </a:p>
          <a:p>
            <a:pPr lvl="1"/>
            <a:r>
              <a:rPr lang="en-US" dirty="0"/>
              <a:t>If the target computer is ready to start the transmission on the source computer is started</a:t>
            </a:r>
          </a:p>
          <a:p>
            <a:pPr lvl="2"/>
            <a:r>
              <a:rPr lang="en-US" i="1" dirty="0" err="1"/>
              <a:t>dd</a:t>
            </a:r>
            <a:r>
              <a:rPr lang="en-US" i="1" dirty="0"/>
              <a:t> if=/</a:t>
            </a:r>
            <a:r>
              <a:rPr lang="en-US" i="1" dirty="0" err="1"/>
              <a:t>dev</a:t>
            </a:r>
            <a:r>
              <a:rPr lang="en-US" i="1" dirty="0"/>
              <a:t>/</a:t>
            </a:r>
            <a:r>
              <a:rPr lang="en-US" i="1" dirty="0" err="1"/>
              <a:t>hda</a:t>
            </a:r>
            <a:r>
              <a:rPr lang="en-US" i="1" dirty="0"/>
              <a:t> | </a:t>
            </a:r>
            <a:r>
              <a:rPr lang="en-US" i="1" dirty="0" err="1"/>
              <a:t>netcat</a:t>
            </a:r>
            <a:r>
              <a:rPr lang="en-US" i="1" dirty="0"/>
              <a:t> 192.168.0.11 9000</a:t>
            </a:r>
          </a:p>
          <a:p>
            <a:pPr lvl="1"/>
            <a:endParaRPr lang="en-US" dirty="0"/>
          </a:p>
        </p:txBody>
      </p:sp>
      <p:sp>
        <p:nvSpPr>
          <p:cNvPr id="7" name="TextBox 6"/>
          <p:cNvSpPr txBox="1"/>
          <p:nvPr/>
        </p:nvSpPr>
        <p:spPr>
          <a:xfrm>
            <a:off x="2985714" y="2331055"/>
            <a:ext cx="1503837" cy="338554"/>
          </a:xfrm>
          <a:prstGeom prst="rect">
            <a:avLst/>
          </a:prstGeom>
          <a:noFill/>
        </p:spPr>
        <p:txBody>
          <a:bodyPr wrap="none" rtlCol="0">
            <a:spAutoFit/>
          </a:bodyPr>
          <a:lstStyle/>
          <a:p>
            <a:pPr algn="ctr"/>
            <a:r>
              <a:rPr lang="en-US" sz="1600" dirty="0"/>
              <a:t>Forensic station</a:t>
            </a:r>
          </a:p>
        </p:txBody>
      </p:sp>
      <p:pic>
        <p:nvPicPr>
          <p:cNvPr id="8" name="Picture 7"/>
          <p:cNvPicPr>
            <a:picLocks noChangeAspect="1"/>
          </p:cNvPicPr>
          <p:nvPr/>
        </p:nvPicPr>
        <p:blipFill>
          <a:blip r:embed="rId2"/>
          <a:stretch>
            <a:fillRect/>
          </a:stretch>
        </p:blipFill>
        <p:spPr>
          <a:xfrm>
            <a:off x="3094552" y="1295400"/>
            <a:ext cx="1142999" cy="1068778"/>
          </a:xfrm>
          <a:prstGeom prst="rect">
            <a:avLst/>
          </a:prstGeom>
        </p:spPr>
      </p:pic>
      <p:pic>
        <p:nvPicPr>
          <p:cNvPr id="9" name="Picture 8"/>
          <p:cNvPicPr>
            <a:picLocks noChangeAspect="1"/>
          </p:cNvPicPr>
          <p:nvPr/>
        </p:nvPicPr>
        <p:blipFill>
          <a:blip r:embed="rId3"/>
          <a:stretch>
            <a:fillRect/>
          </a:stretch>
        </p:blipFill>
        <p:spPr>
          <a:xfrm>
            <a:off x="7033995" y="1492855"/>
            <a:ext cx="876300" cy="648462"/>
          </a:xfrm>
          <a:prstGeom prst="rect">
            <a:avLst/>
          </a:prstGeom>
        </p:spPr>
      </p:pic>
      <p:sp>
        <p:nvSpPr>
          <p:cNvPr id="10" name="TextBox 9"/>
          <p:cNvSpPr txBox="1"/>
          <p:nvPr/>
        </p:nvSpPr>
        <p:spPr>
          <a:xfrm>
            <a:off x="6514926" y="2254855"/>
            <a:ext cx="2010687" cy="338554"/>
          </a:xfrm>
          <a:prstGeom prst="rect">
            <a:avLst/>
          </a:prstGeom>
          <a:noFill/>
        </p:spPr>
        <p:txBody>
          <a:bodyPr wrap="none" rtlCol="0">
            <a:spAutoFit/>
          </a:bodyPr>
          <a:lstStyle/>
          <a:p>
            <a:pPr algn="ctr"/>
            <a:r>
              <a:rPr lang="en-US" sz="1600" dirty="0"/>
              <a:t>Source storage device</a:t>
            </a:r>
          </a:p>
        </p:txBody>
      </p:sp>
      <p:cxnSp>
        <p:nvCxnSpPr>
          <p:cNvPr id="11" name="Straight Arrow Connector 10"/>
          <p:cNvCxnSpPr/>
          <p:nvPr/>
        </p:nvCxnSpPr>
        <p:spPr>
          <a:xfrm flipH="1">
            <a:off x="4419600" y="1873855"/>
            <a:ext cx="22199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953000" y="1569055"/>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Write Blocker</a:t>
            </a:r>
          </a:p>
        </p:txBody>
      </p:sp>
      <p:pic>
        <p:nvPicPr>
          <p:cNvPr id="13" name="Picture 12"/>
          <p:cNvPicPr>
            <a:picLocks noChangeAspect="1"/>
          </p:cNvPicPr>
          <p:nvPr/>
        </p:nvPicPr>
        <p:blipFill>
          <a:blip r:embed="rId4"/>
          <a:stretch>
            <a:fillRect/>
          </a:stretch>
        </p:blipFill>
        <p:spPr>
          <a:xfrm>
            <a:off x="698277" y="1365850"/>
            <a:ext cx="584646" cy="906200"/>
          </a:xfrm>
          <a:prstGeom prst="rect">
            <a:avLst/>
          </a:prstGeom>
        </p:spPr>
      </p:pic>
      <p:sp>
        <p:nvSpPr>
          <p:cNvPr id="14" name="TextBox 13"/>
          <p:cNvSpPr txBox="1"/>
          <p:nvPr/>
        </p:nvSpPr>
        <p:spPr>
          <a:xfrm>
            <a:off x="344179" y="2331055"/>
            <a:ext cx="1292842" cy="338554"/>
          </a:xfrm>
          <a:prstGeom prst="rect">
            <a:avLst/>
          </a:prstGeom>
          <a:noFill/>
        </p:spPr>
        <p:txBody>
          <a:bodyPr wrap="none" rtlCol="0">
            <a:spAutoFit/>
          </a:bodyPr>
          <a:lstStyle/>
          <a:p>
            <a:pPr algn="ctr"/>
            <a:r>
              <a:rPr lang="en-US" sz="1600" dirty="0"/>
              <a:t>Target server</a:t>
            </a:r>
          </a:p>
        </p:txBody>
      </p:sp>
      <p:cxnSp>
        <p:nvCxnSpPr>
          <p:cNvPr id="17" name="Straight Arrow Connector 16"/>
          <p:cNvCxnSpPr/>
          <p:nvPr/>
        </p:nvCxnSpPr>
        <p:spPr>
          <a:xfrm flipH="1">
            <a:off x="1371600" y="1905000"/>
            <a:ext cx="17229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474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computer has been found in the crime scene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107</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The computer is off. What do you do first?</a:t>
            </a:r>
          </a:p>
        </p:txBody>
      </p:sp>
      <p:pic>
        <p:nvPicPr>
          <p:cNvPr id="9" name="Picture 8" descr="pc-monito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3962400" cy="2966139"/>
          </a:xfrm>
          <a:prstGeom prst="rect">
            <a:avLst/>
          </a:prstGeom>
          <a:ln>
            <a:solidFill>
              <a:srgbClr val="000000"/>
            </a:solidFill>
          </a:ln>
        </p:spPr>
      </p:pic>
    </p:spTree>
    <p:extLst>
      <p:ext uri="{BB962C8B-B14F-4D97-AF65-F5344CB8AC3E}">
        <p14:creationId xmlns:p14="http://schemas.microsoft.com/office/powerpoint/2010/main" val="22761241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Powering up the computer may change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108</a:t>
            </a:fld>
            <a:endParaRPr lang="en-US" dirty="0"/>
          </a:p>
        </p:txBody>
      </p:sp>
      <p:sp>
        <p:nvSpPr>
          <p:cNvPr id="6" name="Content Placeholder 5"/>
          <p:cNvSpPr>
            <a:spLocks noGrp="1"/>
          </p:cNvSpPr>
          <p:nvPr>
            <p:ph sz="quarter" idx="1"/>
          </p:nvPr>
        </p:nvSpPr>
        <p:spPr>
          <a:xfrm>
            <a:off x="457200" y="1219200"/>
            <a:ext cx="8229600" cy="533400"/>
          </a:xfrm>
        </p:spPr>
        <p:txBody>
          <a:bodyPr/>
          <a:lstStyle/>
          <a:p>
            <a:r>
              <a:rPr lang="en-US" dirty="0"/>
              <a:t>Some files changed on Windows XP power on</a:t>
            </a:r>
          </a:p>
        </p:txBody>
      </p:sp>
      <p:sp>
        <p:nvSpPr>
          <p:cNvPr id="7" name="TextBox 6"/>
          <p:cNvSpPr txBox="1"/>
          <p:nvPr/>
        </p:nvSpPr>
        <p:spPr>
          <a:xfrm>
            <a:off x="569480" y="1973282"/>
            <a:ext cx="8117320" cy="3970318"/>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a:t>
            </a:r>
            <a:r>
              <a:rPr lang="en-US" sz="1050" b="1" dirty="0" err="1">
                <a:latin typeface="Andale Mono"/>
                <a:cs typeface="Andale Mono"/>
              </a:rPr>
              <a:t>pagefile.sys</a:t>
            </a:r>
            <a:endParaRPr lang="en-US" sz="1050" b="1" dirty="0">
              <a:latin typeface="Andale Mono"/>
              <a:cs typeface="Andale Mono"/>
            </a:endParaRPr>
          </a:p>
          <a:p>
            <a:r>
              <a:rPr lang="en-US" sz="1050" b="1" dirty="0">
                <a:latin typeface="Andale Mono"/>
                <a:cs typeface="Andale Mono"/>
              </a:rPr>
              <a:t>/</a:t>
            </a:r>
            <a:r>
              <a:rPr lang="en-US" sz="1050" b="1" dirty="0" err="1">
                <a:latin typeface="Andale Mono"/>
                <a:cs typeface="Andale Mono"/>
              </a:rPr>
              <a:t>hiberfil.sys</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Settings/History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a:t>
            </a:r>
          </a:p>
          <a:p>
            <a:r>
              <a:rPr lang="en-US" sz="1050" b="1" dirty="0">
                <a:latin typeface="Andale Mono"/>
                <a:cs typeface="Andale Mono"/>
              </a:rPr>
              <a:t>/WINDOWS/Debug/PASSWD.LOG</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Settings/Temporary Internet Files</a:t>
            </a: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Settings/Temporary Internet Files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Settings/History</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/SAM.LOG</a:t>
            </a:r>
          </a:p>
          <a:p>
            <a:r>
              <a:rPr lang="en-US" sz="1050" b="1" dirty="0">
                <a:latin typeface="Andale Mono"/>
                <a:cs typeface="Andale Mono"/>
              </a:rPr>
              <a:t>/WINDOWS/</a:t>
            </a:r>
            <a:r>
              <a:rPr lang="en-US" sz="1050" b="1" dirty="0" err="1">
                <a:latin typeface="Andale Mono"/>
                <a:cs typeface="Andale Mono"/>
              </a:rPr>
              <a:t>Prefetch</a:t>
            </a:r>
            <a:endParaRPr lang="en-US" sz="1050" b="1" dirty="0">
              <a:latin typeface="Andale Mono"/>
              <a:cs typeface="Andale Mono"/>
            </a:endParaRPr>
          </a:p>
          <a:p>
            <a:r>
              <a:rPr lang="en-US" sz="1050" b="1" dirty="0">
                <a:latin typeface="Andale Mono"/>
                <a:cs typeface="Andale Mono"/>
              </a:rPr>
              <a:t>...</a:t>
            </a:r>
          </a:p>
        </p:txBody>
      </p:sp>
    </p:spTree>
    <p:extLst>
      <p:ext uri="{BB962C8B-B14F-4D97-AF65-F5344CB8AC3E}">
        <p14:creationId xmlns:p14="http://schemas.microsoft.com/office/powerpoint/2010/main" val="3485688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happens when the computer is turned 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109</a:t>
            </a:fld>
            <a:endParaRPr lang="en-US" dirty="0"/>
          </a:p>
        </p:txBody>
      </p:sp>
      <p:sp>
        <p:nvSpPr>
          <p:cNvPr id="6" name="Content Placeholder 5"/>
          <p:cNvSpPr>
            <a:spLocks noGrp="1"/>
          </p:cNvSpPr>
          <p:nvPr>
            <p:ph sz="quarter" idx="1"/>
          </p:nvPr>
        </p:nvSpPr>
        <p:spPr/>
        <p:txBody>
          <a:bodyPr/>
          <a:lstStyle/>
          <a:p>
            <a:r>
              <a:rPr lang="en-US" dirty="0"/>
              <a:t>Evidence can be tampered with or even destroyed!</a:t>
            </a:r>
          </a:p>
          <a:p>
            <a:endParaRPr lang="en-US" dirty="0"/>
          </a:p>
          <a:p>
            <a:pPr lvl="1"/>
            <a:r>
              <a:rPr lang="en-US" dirty="0"/>
              <a:t>Files in the boot process are modified</a:t>
            </a:r>
          </a:p>
          <a:p>
            <a:pPr lvl="1"/>
            <a:endParaRPr lang="en-US" dirty="0"/>
          </a:p>
          <a:p>
            <a:pPr lvl="1"/>
            <a:r>
              <a:rPr lang="en-US" dirty="0" err="1"/>
              <a:t>Autorun</a:t>
            </a:r>
            <a:r>
              <a:rPr lang="en-US" dirty="0"/>
              <a:t> features / boot up scripts</a:t>
            </a:r>
          </a:p>
          <a:p>
            <a:pPr lvl="1"/>
            <a:endParaRPr lang="en-US" dirty="0"/>
          </a:p>
          <a:p>
            <a:pPr lvl="1"/>
            <a:r>
              <a:rPr lang="en-US" dirty="0"/>
              <a:t>Malware executed upon boot</a:t>
            </a:r>
          </a:p>
        </p:txBody>
      </p:sp>
      <p:sp>
        <p:nvSpPr>
          <p:cNvPr id="7" name="Rectangle 6"/>
          <p:cNvSpPr/>
          <p:nvPr/>
        </p:nvSpPr>
        <p:spPr>
          <a:xfrm>
            <a:off x="688848" y="5257800"/>
            <a:ext cx="7921752"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If computer is off, leave it off</a:t>
            </a:r>
          </a:p>
        </p:txBody>
      </p:sp>
    </p:spTree>
    <p:extLst>
      <p:ext uri="{BB962C8B-B14F-4D97-AF65-F5344CB8AC3E}">
        <p14:creationId xmlns:p14="http://schemas.microsoft.com/office/powerpoint/2010/main" val="2815575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Evolução</a:t>
            </a:r>
            <a:r>
              <a:rPr lang="en-US" dirty="0"/>
              <a:t> temporal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70’s</a:t>
            </a:r>
          </a:p>
          <a:p>
            <a:pPr lvl="1"/>
            <a:r>
              <a:rPr lang="en-US" dirty="0" err="1"/>
              <a:t>Primeiros</a:t>
            </a:r>
            <a:r>
              <a:rPr lang="en-US" dirty="0"/>
              <a:t> </a:t>
            </a:r>
            <a:r>
              <a:rPr lang="en-US" dirty="0" err="1"/>
              <a:t>casos</a:t>
            </a:r>
            <a:r>
              <a:rPr lang="en-US" dirty="0"/>
              <a:t> de crimes </a:t>
            </a:r>
            <a:r>
              <a:rPr lang="en-US" dirty="0" err="1"/>
              <a:t>envolvendo</a:t>
            </a:r>
            <a:r>
              <a:rPr lang="en-US" dirty="0"/>
              <a:t> </a:t>
            </a:r>
            <a:r>
              <a:rPr lang="en-US" dirty="0" err="1"/>
              <a:t>computadores</a:t>
            </a:r>
            <a:r>
              <a:rPr lang="en-US" dirty="0"/>
              <a:t>, </a:t>
            </a:r>
            <a:r>
              <a:rPr lang="en-US" dirty="0" err="1"/>
              <a:t>sobretudo</a:t>
            </a:r>
            <a:r>
              <a:rPr lang="en-US" dirty="0"/>
              <a:t> </a:t>
            </a:r>
            <a:r>
              <a:rPr lang="en-US" dirty="0" err="1"/>
              <a:t>fraude</a:t>
            </a:r>
            <a:r>
              <a:rPr lang="en-US" dirty="0"/>
              <a:t> </a:t>
            </a:r>
            <a:r>
              <a:rPr lang="en-US" dirty="0" err="1"/>
              <a:t>financeira</a:t>
            </a:r>
            <a:endParaRPr lang="en-US" dirty="0"/>
          </a:p>
          <a:p>
            <a:endParaRPr lang="en-US" dirty="0"/>
          </a:p>
          <a:p>
            <a:r>
              <a:rPr lang="en-US" dirty="0"/>
              <a:t>80’s</a:t>
            </a:r>
          </a:p>
          <a:p>
            <a:pPr lvl="1"/>
            <a:r>
              <a:rPr lang="en-US" dirty="0"/>
              <a:t>FBI Computer Analysis and Response Team (CART) </a:t>
            </a:r>
            <a:r>
              <a:rPr lang="en-US" dirty="0" err="1"/>
              <a:t>foi</a:t>
            </a:r>
            <a:r>
              <a:rPr lang="en-US" dirty="0"/>
              <a:t> </a:t>
            </a:r>
            <a:r>
              <a:rPr lang="en-US" dirty="0" err="1"/>
              <a:t>criada</a:t>
            </a:r>
            <a:endParaRPr lang="en-US" dirty="0"/>
          </a:p>
          <a:p>
            <a:pPr lvl="1"/>
            <a:endParaRPr lang="en-US" dirty="0"/>
          </a:p>
          <a:p>
            <a:r>
              <a:rPr lang="en-US" dirty="0"/>
              <a:t>90’s</a:t>
            </a:r>
          </a:p>
          <a:p>
            <a:pPr lvl="1"/>
            <a:r>
              <a:rPr lang="en-US" dirty="0"/>
              <a:t>International Organization on Computer Evidence (IOCE)</a:t>
            </a:r>
          </a:p>
          <a:p>
            <a:pPr lvl="1"/>
            <a:endParaRPr lang="en-US" dirty="0"/>
          </a:p>
          <a:p>
            <a:r>
              <a:rPr lang="en-US" dirty="0"/>
              <a:t>00’s</a:t>
            </a:r>
          </a:p>
          <a:p>
            <a:pPr lvl="1"/>
            <a:r>
              <a:rPr lang="en-US" dirty="0"/>
              <a:t>USA PATRIOT Act ("Computer Crime”) </a:t>
            </a:r>
            <a:r>
              <a:rPr lang="en-US" dirty="0" err="1"/>
              <a:t>permitiu</a:t>
            </a:r>
            <a:r>
              <a:rPr lang="en-US" dirty="0"/>
              <a:t> a </a:t>
            </a:r>
            <a:r>
              <a:rPr lang="en-US" dirty="0" err="1"/>
              <a:t>agências</a:t>
            </a:r>
            <a:r>
              <a:rPr lang="en-US" dirty="0"/>
              <a:t> </a:t>
            </a:r>
            <a:r>
              <a:rPr lang="en-US" dirty="0" err="1"/>
              <a:t>governamentais</a:t>
            </a:r>
            <a:r>
              <a:rPr lang="en-US" dirty="0"/>
              <a:t> </a:t>
            </a:r>
            <a:r>
              <a:rPr lang="en-US" dirty="0" err="1"/>
              <a:t>grande</a:t>
            </a:r>
            <a:r>
              <a:rPr lang="en-US" dirty="0"/>
              <a:t> </a:t>
            </a:r>
            <a:r>
              <a:rPr lang="en-US" dirty="0" err="1"/>
              <a:t>liberdade</a:t>
            </a:r>
            <a:r>
              <a:rPr lang="en-US" dirty="0"/>
              <a:t> </a:t>
            </a:r>
            <a:r>
              <a:rPr lang="en-US" dirty="0" err="1"/>
              <a:t>em</a:t>
            </a:r>
            <a:r>
              <a:rPr lang="en-US" dirty="0"/>
              <a:t> </a:t>
            </a:r>
            <a:r>
              <a:rPr lang="en-US" dirty="0" err="1"/>
              <a:t>investigação</a:t>
            </a:r>
            <a:r>
              <a:rPr lang="en-US" dirty="0"/>
              <a:t> </a:t>
            </a:r>
            <a:r>
              <a:rPr lang="en-US" dirty="0" err="1"/>
              <a:t>forense</a:t>
            </a:r>
            <a:r>
              <a:rPr lang="en-US" dirty="0"/>
              <a:t> para </a:t>
            </a:r>
            <a:r>
              <a:rPr lang="en-US" dirty="0" err="1"/>
              <a:t>combate</a:t>
            </a:r>
            <a:r>
              <a:rPr lang="en-US" dirty="0"/>
              <a:t> </a:t>
            </a:r>
            <a:r>
              <a:rPr lang="en-US" dirty="0" err="1"/>
              <a:t>ao</a:t>
            </a:r>
            <a:r>
              <a:rPr lang="en-US" dirty="0"/>
              <a:t> </a:t>
            </a:r>
            <a:r>
              <a:rPr lang="en-US" dirty="0" err="1"/>
              <a:t>terrorismo</a:t>
            </a:r>
            <a:endParaRPr lang="en-US" dirty="0"/>
          </a:p>
          <a:p>
            <a:pPr lvl="1"/>
            <a:r>
              <a:rPr lang="en-US" dirty="0" err="1"/>
              <a:t>Casos</a:t>
            </a:r>
            <a:r>
              <a:rPr lang="en-US" dirty="0"/>
              <a:t> </a:t>
            </a:r>
            <a:r>
              <a:rPr lang="en-US" dirty="0" err="1"/>
              <a:t>tratados</a:t>
            </a:r>
            <a:r>
              <a:rPr lang="en-US" dirty="0"/>
              <a:t> </a:t>
            </a:r>
            <a:r>
              <a:rPr lang="en-US" dirty="0" err="1"/>
              <a:t>pelo</a:t>
            </a:r>
            <a:r>
              <a:rPr lang="en-US" dirty="0"/>
              <a:t> FBI CART </a:t>
            </a:r>
            <a:r>
              <a:rPr lang="en-US" dirty="0" err="1"/>
              <a:t>ultrapassam</a:t>
            </a:r>
            <a:r>
              <a:rPr lang="en-US" dirty="0"/>
              <a:t> 6500 </a:t>
            </a:r>
            <a:r>
              <a:rPr lang="en-US" dirty="0" err="1"/>
              <a:t>casos</a:t>
            </a:r>
            <a:r>
              <a:rPr lang="en-US" dirty="0"/>
              <a:t> (782 TB de dados)</a:t>
            </a:r>
          </a:p>
          <a:p>
            <a:pPr lvl="1"/>
            <a:r>
              <a:rPr lang="en-US" dirty="0" err="1"/>
              <a:t>Em</a:t>
            </a:r>
            <a:r>
              <a:rPr lang="en-US" dirty="0"/>
              <a:t> Portugal, Lei do </a:t>
            </a:r>
            <a:r>
              <a:rPr lang="en-US" dirty="0" err="1"/>
              <a:t>Cibercrime</a:t>
            </a:r>
            <a:r>
              <a:rPr lang="en-US" dirty="0"/>
              <a:t> (Lei nº 109/2009)</a:t>
            </a:r>
          </a:p>
          <a:p>
            <a:endParaRPr lang="en-US" dirty="0"/>
          </a:p>
        </p:txBody>
      </p:sp>
    </p:spTree>
    <p:extLst>
      <p:ext uri="{BB962C8B-B14F-4D97-AF65-F5344CB8AC3E}">
        <p14:creationId xmlns:p14="http://schemas.microsoft.com/office/powerpoint/2010/main" val="1536816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 that the computer is powered down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110</a:t>
            </a:fld>
            <a:endParaRPr lang="en-US" dirty="0"/>
          </a:p>
        </p:txBody>
      </p:sp>
      <p:sp>
        <p:nvSpPr>
          <p:cNvPr id="6" name="Content Placeholder 5"/>
          <p:cNvSpPr>
            <a:spLocks noGrp="1"/>
          </p:cNvSpPr>
          <p:nvPr>
            <p:ph sz="quarter" idx="1"/>
          </p:nvPr>
        </p:nvSpPr>
        <p:spPr/>
        <p:txBody>
          <a:bodyPr/>
          <a:lstStyle/>
          <a:p>
            <a:endParaRPr lang="en-US" dirty="0"/>
          </a:p>
          <a:p>
            <a:r>
              <a:rPr lang="en-US" dirty="0"/>
              <a:t>The power cord it unplugged from the power socket</a:t>
            </a:r>
          </a:p>
          <a:p>
            <a:endParaRPr lang="en-US" dirty="0"/>
          </a:p>
          <a:p>
            <a:r>
              <a:rPr lang="en-US" dirty="0"/>
              <a:t>The computer’s power supply is turned off</a:t>
            </a:r>
          </a:p>
          <a:p>
            <a:endParaRPr lang="en-US" dirty="0"/>
          </a:p>
          <a:p>
            <a:r>
              <a:rPr lang="en-US" dirty="0"/>
              <a:t>The typical power and disk activity LEDs are off</a:t>
            </a:r>
          </a:p>
          <a:p>
            <a:endParaRPr lang="en-US" dirty="0"/>
          </a:p>
          <a:p>
            <a:r>
              <a:rPr lang="en-US" dirty="0"/>
              <a:t>No sound indicating hard disk activity</a:t>
            </a:r>
          </a:p>
        </p:txBody>
      </p:sp>
    </p:spTree>
    <p:extLst>
      <p:ext uri="{BB962C8B-B14F-4D97-AF65-F5344CB8AC3E}">
        <p14:creationId xmlns:p14="http://schemas.microsoft.com/office/powerpoint/2010/main" val="10209887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Seizing a computer</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111</a:t>
            </a:fld>
            <a:endParaRPr lang="en-US" dirty="0"/>
          </a:p>
        </p:txBody>
      </p:sp>
      <p:sp>
        <p:nvSpPr>
          <p:cNvPr id="6" name="Content Placeholder 5"/>
          <p:cNvSpPr>
            <a:spLocks noGrp="1"/>
          </p:cNvSpPr>
          <p:nvPr>
            <p:ph sz="quarter" idx="1"/>
          </p:nvPr>
        </p:nvSpPr>
        <p:spPr/>
        <p:txBody>
          <a:bodyPr/>
          <a:lstStyle/>
          <a:p>
            <a:r>
              <a:rPr lang="en-US" dirty="0"/>
              <a:t>Using masking tape, tape over the power receptacle on the back of the computer</a:t>
            </a:r>
          </a:p>
          <a:p>
            <a:endParaRPr lang="en-US" dirty="0"/>
          </a:p>
          <a:p>
            <a:endParaRPr lang="en-US" dirty="0"/>
          </a:p>
          <a:p>
            <a:r>
              <a:rPr lang="en-US" dirty="0"/>
              <a:t>Bag the power cable in an evidence bag along with an evidence tag</a:t>
            </a:r>
          </a:p>
          <a:p>
            <a:endParaRPr lang="en-US" dirty="0"/>
          </a:p>
          <a:p>
            <a:endParaRPr lang="en-US" dirty="0"/>
          </a:p>
          <a:p>
            <a:r>
              <a:rPr lang="en-US" dirty="0"/>
              <a:t>If the computer is a laptop, open it and remove the battery; bag the battery with an evidence tag</a:t>
            </a:r>
          </a:p>
        </p:txBody>
      </p:sp>
      <p:pic>
        <p:nvPicPr>
          <p:cNvPr id="7" name="Picture 6" descr="IECMALESOCKS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50" y="1828800"/>
            <a:ext cx="1882741" cy="1415821"/>
          </a:xfrm>
          <a:prstGeom prst="rect">
            <a:avLst/>
          </a:prstGeom>
        </p:spPr>
      </p:pic>
    </p:spTree>
    <p:extLst>
      <p:ext uri="{BB962C8B-B14F-4D97-AF65-F5344CB8AC3E}">
        <p14:creationId xmlns:p14="http://schemas.microsoft.com/office/powerpoint/2010/main" val="29018149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if you can’t bring the entire computer?</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112</a:t>
            </a:fld>
            <a:endParaRPr lang="en-US" dirty="0"/>
          </a:p>
        </p:txBody>
      </p:sp>
      <p:sp>
        <p:nvSpPr>
          <p:cNvPr id="6" name="Content Placeholder 5"/>
          <p:cNvSpPr>
            <a:spLocks noGrp="1"/>
          </p:cNvSpPr>
          <p:nvPr>
            <p:ph sz="quarter" idx="1"/>
          </p:nvPr>
        </p:nvSpPr>
        <p:spPr>
          <a:xfrm>
            <a:off x="457200" y="1219200"/>
            <a:ext cx="4483902" cy="1905000"/>
          </a:xfrm>
        </p:spPr>
        <p:txBody>
          <a:bodyPr>
            <a:normAutofit fontScale="92500" lnSpcReduction="10000"/>
          </a:bodyPr>
          <a:lstStyle/>
          <a:p>
            <a:pPr lvl="3"/>
            <a:endParaRPr lang="en-US" dirty="0"/>
          </a:p>
          <a:p>
            <a:r>
              <a:rPr lang="en-US" dirty="0"/>
              <a:t>Bring the hard disks</a:t>
            </a:r>
          </a:p>
          <a:p>
            <a:pPr lvl="1"/>
            <a:r>
              <a:rPr lang="en-US" dirty="0"/>
              <a:t>Need to open the computer’s case and extract the hard disk</a:t>
            </a:r>
          </a:p>
          <a:p>
            <a:pPr lvl="1"/>
            <a:r>
              <a:rPr lang="en-US" dirty="0"/>
              <a:t>Then seize the hard disk</a:t>
            </a:r>
          </a:p>
          <a:p>
            <a:endParaRPr lang="en-US" dirty="0"/>
          </a:p>
        </p:txBody>
      </p:sp>
      <p:pic>
        <p:nvPicPr>
          <p:cNvPr id="7" name="Picture 6" descr="XcKsSSWVKg2QW5j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24000"/>
            <a:ext cx="3048000" cy="2286000"/>
          </a:xfrm>
          <a:prstGeom prst="rect">
            <a:avLst/>
          </a:prstGeom>
        </p:spPr>
      </p:pic>
      <p:sp>
        <p:nvSpPr>
          <p:cNvPr id="8" name="Content Placeholder 5"/>
          <p:cNvSpPr txBox="1">
            <a:spLocks/>
          </p:cNvSpPr>
          <p:nvPr/>
        </p:nvSpPr>
        <p:spPr>
          <a:xfrm>
            <a:off x="457200" y="3962400"/>
            <a:ext cx="8305800" cy="2255985"/>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If you can’t bring the disk</a:t>
            </a:r>
          </a:p>
          <a:p>
            <a:pPr lvl="1"/>
            <a:r>
              <a:rPr lang="en-US" dirty="0"/>
              <a:t>Boot a trusted forensic OS (e.g., Kali) from DVD / USB drive</a:t>
            </a:r>
          </a:p>
          <a:p>
            <a:pPr lvl="2"/>
            <a:r>
              <a:rPr lang="en-US" dirty="0"/>
              <a:t>May need to access the BIOS first to update the boot sequence</a:t>
            </a:r>
          </a:p>
          <a:p>
            <a:pPr lvl="1"/>
            <a:r>
              <a:rPr lang="en-US" dirty="0"/>
              <a:t>Identify the device (under /</a:t>
            </a:r>
            <a:r>
              <a:rPr lang="en-US" dirty="0" err="1"/>
              <a:t>dev</a:t>
            </a:r>
            <a:r>
              <a:rPr lang="en-US" dirty="0"/>
              <a:t>) that corresponds to the source disk</a:t>
            </a:r>
          </a:p>
          <a:p>
            <a:pPr lvl="1"/>
            <a:r>
              <a:rPr lang="en-US" dirty="0"/>
              <a:t>Perform a logical or bit-stream copy of the disk</a:t>
            </a:r>
          </a:p>
          <a:p>
            <a:pPr lvl="1"/>
            <a:r>
              <a:rPr lang="en-US" dirty="0"/>
              <a:t>Note: use only the forensic tools of the trusted forensic OS!</a:t>
            </a:r>
          </a:p>
          <a:p>
            <a:pPr lvl="1"/>
            <a:endParaRPr lang="en-US" dirty="0"/>
          </a:p>
          <a:p>
            <a:endParaRPr lang="en-US" dirty="0"/>
          </a:p>
        </p:txBody>
      </p:sp>
    </p:spTree>
    <p:extLst>
      <p:ext uri="{BB962C8B-B14F-4D97-AF65-F5344CB8AC3E}">
        <p14:creationId xmlns:p14="http://schemas.microsoft.com/office/powerpoint/2010/main" val="13554678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the computer is turned 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113</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What do you do then?</a:t>
            </a:r>
          </a:p>
        </p:txBody>
      </p:sp>
      <p:pic>
        <p:nvPicPr>
          <p:cNvPr id="7" name="Picture 6" descr="instalacion-ordenador-nuevo_ordenad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60" y="2362200"/>
            <a:ext cx="4536440" cy="3581400"/>
          </a:xfrm>
          <a:prstGeom prst="rect">
            <a:avLst/>
          </a:prstGeom>
          <a:ln>
            <a:solidFill>
              <a:srgbClr val="000000"/>
            </a:solidFill>
          </a:ln>
        </p:spPr>
      </p:pic>
    </p:spTree>
    <p:extLst>
      <p:ext uri="{BB962C8B-B14F-4D97-AF65-F5344CB8AC3E}">
        <p14:creationId xmlns:p14="http://schemas.microsoft.com/office/powerpoint/2010/main" val="21455340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shutdown may change the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114</a:t>
            </a:fld>
            <a:endParaRPr lang="en-US" dirty="0"/>
          </a:p>
        </p:txBody>
      </p:sp>
      <p:sp>
        <p:nvSpPr>
          <p:cNvPr id="6" name="Content Placeholder 5"/>
          <p:cNvSpPr>
            <a:spLocks noGrp="1"/>
          </p:cNvSpPr>
          <p:nvPr>
            <p:ph sz="quarter" idx="1"/>
          </p:nvPr>
        </p:nvSpPr>
        <p:spPr>
          <a:xfrm>
            <a:off x="457200" y="1219200"/>
            <a:ext cx="8229600" cy="533400"/>
          </a:xfrm>
        </p:spPr>
        <p:txBody>
          <a:bodyPr/>
          <a:lstStyle/>
          <a:p>
            <a:r>
              <a:rPr lang="en-US" dirty="0"/>
              <a:t>Some files changed on Windows XP power off</a:t>
            </a:r>
          </a:p>
        </p:txBody>
      </p:sp>
      <p:sp>
        <p:nvSpPr>
          <p:cNvPr id="7" name="TextBox 6"/>
          <p:cNvSpPr txBox="1"/>
          <p:nvPr/>
        </p:nvSpPr>
        <p:spPr>
          <a:xfrm>
            <a:off x="417080" y="1802516"/>
            <a:ext cx="8345920" cy="4293484"/>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wmiprov.log</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WinMgmt.log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/NTUSER.DAT.LOG</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a:t>
            </a:r>
          </a:p>
          <a:p>
            <a:r>
              <a:rPr lang="en-US" sz="1050" b="1" dirty="0">
                <a:latin typeface="Andale Mono"/>
                <a:cs typeface="Andale Mono"/>
              </a:rPr>
              <a:t>/WINDOWS/Tasks/SA.DAT</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/Repository/FS/OBJECTS.MAP</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wbemess.log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SchedLgU.Txt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/Repository/FS/INDEX.MAP</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SysEvent.Evt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software.LOG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inf</a:t>
            </a:r>
            <a:r>
              <a:rPr lang="en-US" sz="1050" b="1" dirty="0">
                <a:latin typeface="Andale Mono"/>
                <a:cs typeface="Andale Mono"/>
              </a:rPr>
              <a:t>/</a:t>
            </a:r>
            <a:r>
              <a:rPr lang="en-US" sz="1050" b="1" dirty="0" err="1">
                <a:latin typeface="Andale Mono"/>
                <a:cs typeface="Andale Mono"/>
              </a:rPr>
              <a:t>wkstamig.inf</a:t>
            </a:r>
            <a:r>
              <a:rPr lang="en-US" sz="1050" b="1" dirty="0">
                <a:latin typeface="Andale Mono"/>
                <a:cs typeface="Andale Mono"/>
              </a:rPr>
              <a:t> (deleted-</a:t>
            </a:r>
            <a:r>
              <a:rPr lang="en-US" sz="1050" b="1" dirty="0" err="1">
                <a:latin typeface="Andale Mono"/>
                <a:cs typeface="Andale Mono"/>
              </a:rPr>
              <a:t>realloc</a:t>
            </a:r>
            <a:r>
              <a:rPr lang="en-US" sz="1050" b="1" dirty="0">
                <a:latin typeface="Andale Mono"/>
                <a:cs typeface="Andale Mono"/>
              </a:rPr>
              <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/software</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system.LOG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/SECURITY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/NTUSER.DAT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/default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a:t>
            </a:r>
          </a:p>
        </p:txBody>
      </p:sp>
    </p:spTree>
    <p:extLst>
      <p:ext uri="{BB962C8B-B14F-4D97-AF65-F5344CB8AC3E}">
        <p14:creationId xmlns:p14="http://schemas.microsoft.com/office/powerpoint/2010/main" val="30514244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the power plug?</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115</a:t>
            </a:fld>
            <a:endParaRPr lang="en-US" dirty="0"/>
          </a:p>
        </p:txBody>
      </p:sp>
      <p:sp>
        <p:nvSpPr>
          <p:cNvPr id="6" name="Content Placeholder 5"/>
          <p:cNvSpPr>
            <a:spLocks noGrp="1"/>
          </p:cNvSpPr>
          <p:nvPr>
            <p:ph sz="quarter" idx="1"/>
          </p:nvPr>
        </p:nvSpPr>
        <p:spPr>
          <a:xfrm>
            <a:off x="457200" y="1219200"/>
            <a:ext cx="3962400" cy="4937760"/>
          </a:xfrm>
        </p:spPr>
        <p:txBody>
          <a:bodyPr>
            <a:normAutofit fontScale="92500" lnSpcReduction="10000"/>
          </a:bodyPr>
          <a:lstStyle/>
          <a:p>
            <a:r>
              <a:rPr lang="en-US" dirty="0"/>
              <a:t>In the </a:t>
            </a:r>
            <a:r>
              <a:rPr lang="en-US" b="1" dirty="0"/>
              <a:t>past</a:t>
            </a:r>
            <a:r>
              <a:rPr lang="en-US" dirty="0"/>
              <a:t>, most computer forensics experts </a:t>
            </a:r>
            <a:r>
              <a:rPr lang="en-US" b="1" dirty="0"/>
              <a:t>recommended</a:t>
            </a:r>
            <a:r>
              <a:rPr lang="en-US" dirty="0"/>
              <a:t> pulling the power cable on a computer right away, even if the computer is running</a:t>
            </a:r>
          </a:p>
          <a:p>
            <a:endParaRPr lang="en-US" dirty="0"/>
          </a:p>
          <a:p>
            <a:r>
              <a:rPr lang="en-US" dirty="0"/>
              <a:t>Most experts agreed that you should not go to any extraordinary efforts to gather volatile data stored in RAM</a:t>
            </a:r>
          </a:p>
        </p:txBody>
      </p:sp>
      <p:pic>
        <p:nvPicPr>
          <p:cNvPr id="7" name="Picture 6"/>
          <p:cNvPicPr>
            <a:picLocks noChangeAspect="1"/>
          </p:cNvPicPr>
          <p:nvPr/>
        </p:nvPicPr>
        <p:blipFill>
          <a:blip r:embed="rId3">
            <a:clrChange>
              <a:clrFrom>
                <a:srgbClr val="FEFEFE"/>
              </a:clrFrom>
              <a:clrTo>
                <a:srgbClr val="FEFEFE">
                  <a:alpha val="0"/>
                </a:srgbClr>
              </a:clrTo>
            </a:clrChange>
          </a:blip>
          <a:stretch>
            <a:fillRect/>
          </a:stretch>
        </p:blipFill>
        <p:spPr>
          <a:xfrm>
            <a:off x="3885764" y="2895600"/>
            <a:ext cx="5306483" cy="3460750"/>
          </a:xfrm>
          <a:prstGeom prst="rect">
            <a:avLst/>
          </a:prstGeom>
        </p:spPr>
      </p:pic>
    </p:spTree>
    <p:extLst>
      <p:ext uri="{BB962C8B-B14F-4D97-AF65-F5344CB8AC3E}">
        <p14:creationId xmlns:p14="http://schemas.microsoft.com/office/powerpoint/2010/main" val="40281444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pulling the power plug</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116</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a:t>May help preserve evidence, for example:</a:t>
            </a:r>
          </a:p>
          <a:p>
            <a:pPr lvl="1"/>
            <a:endParaRPr lang="en-US" dirty="0"/>
          </a:p>
          <a:p>
            <a:pPr lvl="1"/>
            <a:r>
              <a:rPr lang="en-US" dirty="0"/>
              <a:t>Any script the suspect has written that should execute upon shut-down doesn't get a chance to run</a:t>
            </a:r>
          </a:p>
          <a:p>
            <a:pPr lvl="1"/>
            <a:endParaRPr lang="en-US" dirty="0"/>
          </a:p>
          <a:p>
            <a:pPr lvl="1"/>
            <a:r>
              <a:rPr lang="en-US" dirty="0"/>
              <a:t>Temporary word-processing and other interim files remain on the hard drive, whereas they might get deleted if the software applications shut down more gracefully</a:t>
            </a:r>
          </a:p>
          <a:p>
            <a:endParaRPr lang="en-US" dirty="0"/>
          </a:p>
        </p:txBody>
      </p:sp>
    </p:spTree>
    <p:extLst>
      <p:ext uri="{BB962C8B-B14F-4D97-AF65-F5344CB8AC3E}">
        <p14:creationId xmlns:p14="http://schemas.microsoft.com/office/powerpoint/2010/main" val="16468289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pulling the power plug</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117</a:t>
            </a:fld>
            <a:endParaRPr lang="en-US" dirty="0"/>
          </a:p>
        </p:txBody>
      </p:sp>
      <p:sp>
        <p:nvSpPr>
          <p:cNvPr id="6" name="Content Placeholder 5"/>
          <p:cNvSpPr>
            <a:spLocks noGrp="1"/>
          </p:cNvSpPr>
          <p:nvPr>
            <p:ph sz="quarter" idx="1"/>
          </p:nvPr>
        </p:nvSpPr>
        <p:spPr/>
        <p:txBody>
          <a:bodyPr>
            <a:normAutofit fontScale="92500"/>
          </a:bodyPr>
          <a:lstStyle/>
          <a:p>
            <a:pPr lvl="8"/>
            <a:endParaRPr lang="en-US" dirty="0"/>
          </a:p>
          <a:p>
            <a:r>
              <a:rPr lang="en-US" dirty="0"/>
              <a:t>Information may be </a:t>
            </a:r>
            <a:r>
              <a:rPr lang="en-US" b="1" dirty="0"/>
              <a:t>lost</a:t>
            </a:r>
            <a:r>
              <a:rPr lang="en-US" dirty="0"/>
              <a:t> by virtue of the volatility of data</a:t>
            </a:r>
          </a:p>
          <a:p>
            <a:pPr lvl="1"/>
            <a:r>
              <a:rPr lang="en-US" dirty="0"/>
              <a:t>Computers have large amounts of RAM which maintain process context information, network state information, and much more </a:t>
            </a:r>
          </a:p>
          <a:p>
            <a:pPr lvl="1"/>
            <a:r>
              <a:rPr lang="en-US" dirty="0"/>
              <a:t>Once a system is powered down, the immediate contents of that memory are lost and can never be completely recovered</a:t>
            </a:r>
          </a:p>
          <a:p>
            <a:pPr lvl="8"/>
            <a:endParaRPr lang="en-US" dirty="0"/>
          </a:p>
          <a:p>
            <a:r>
              <a:rPr lang="en-US" dirty="0"/>
              <a:t>Examples:</a:t>
            </a:r>
          </a:p>
          <a:p>
            <a:pPr lvl="1"/>
            <a:r>
              <a:rPr lang="en-US" dirty="0"/>
              <a:t>On a suspect’s computer there is a important message stored in RAM that will be lost if the computer is unplugged</a:t>
            </a:r>
          </a:p>
          <a:p>
            <a:pPr lvl="1"/>
            <a:r>
              <a:rPr lang="en-US" dirty="0"/>
              <a:t>In network intrusions, it is usually desirable to capture information related to active processes and malware resident in memory</a:t>
            </a:r>
          </a:p>
        </p:txBody>
      </p:sp>
    </p:spTree>
    <p:extLst>
      <p:ext uri="{BB962C8B-B14F-4D97-AF65-F5344CB8AC3E}">
        <p14:creationId xmlns:p14="http://schemas.microsoft.com/office/powerpoint/2010/main" val="20907863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fontScale="90000"/>
          </a:bodyPr>
          <a:lstStyle/>
          <a:p>
            <a:r>
              <a:rPr lang="en-US" dirty="0"/>
              <a:t>A similar dilemma: Unplugging the network cable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118</a:t>
            </a:fld>
            <a:endParaRPr lang="en-US" dirty="0"/>
          </a:p>
        </p:txBody>
      </p:sp>
      <p:sp>
        <p:nvSpPr>
          <p:cNvPr id="6" name="Content Placeholder 5"/>
          <p:cNvSpPr>
            <a:spLocks noGrp="1"/>
          </p:cNvSpPr>
          <p:nvPr>
            <p:ph sz="quarter" idx="1"/>
          </p:nvPr>
        </p:nvSpPr>
        <p:spPr>
          <a:xfrm>
            <a:off x="457200" y="1219200"/>
            <a:ext cx="5105400" cy="4937760"/>
          </a:xfrm>
        </p:spPr>
        <p:txBody>
          <a:bodyPr>
            <a:normAutofit/>
          </a:bodyPr>
          <a:lstStyle/>
          <a:p>
            <a:r>
              <a:rPr lang="en-US" dirty="0"/>
              <a:t>To prevent anyone from accessing systems from outside the crime scene, it is generally advisable to </a:t>
            </a:r>
            <a:r>
              <a:rPr lang="en-US" b="1" dirty="0"/>
              <a:t>disable</a:t>
            </a:r>
            <a:r>
              <a:rPr lang="en-US" dirty="0"/>
              <a:t> network connectivity to all computer systems</a:t>
            </a:r>
          </a:p>
          <a:p>
            <a:endParaRPr lang="en-US" dirty="0"/>
          </a:p>
          <a:p>
            <a:r>
              <a:rPr lang="en-US" dirty="0"/>
              <a:t>However, this action </a:t>
            </a:r>
            <a:r>
              <a:rPr lang="en-US" b="1" dirty="0"/>
              <a:t>can destroy evidence</a:t>
            </a:r>
            <a:r>
              <a:rPr lang="en-US" dirty="0"/>
              <a:t> and eliminate investigative opportunities</a:t>
            </a:r>
          </a:p>
        </p:txBody>
      </p:sp>
      <p:pic>
        <p:nvPicPr>
          <p:cNvPr id="7" name="Picture 6"/>
          <p:cNvPicPr>
            <a:picLocks noChangeAspect="1"/>
          </p:cNvPicPr>
          <p:nvPr/>
        </p:nvPicPr>
        <p:blipFill>
          <a:blip r:embed="rId3"/>
          <a:stretch>
            <a:fillRect/>
          </a:stretch>
        </p:blipFill>
        <p:spPr>
          <a:xfrm>
            <a:off x="5558589" y="3276600"/>
            <a:ext cx="3509211" cy="2667000"/>
          </a:xfrm>
          <a:prstGeom prst="rect">
            <a:avLst/>
          </a:prstGeom>
        </p:spPr>
      </p:pic>
    </p:spTree>
    <p:extLst>
      <p:ext uri="{BB962C8B-B14F-4D97-AF65-F5344CB8AC3E}">
        <p14:creationId xmlns:p14="http://schemas.microsoft.com/office/powerpoint/2010/main" val="332208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disconnecting the network cable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119</a:t>
            </a:fld>
            <a:endParaRPr lang="en-US" dirty="0"/>
          </a:p>
        </p:txBody>
      </p:sp>
      <p:sp>
        <p:nvSpPr>
          <p:cNvPr id="6" name="Content Placeholder 5"/>
          <p:cNvSpPr>
            <a:spLocks noGrp="1"/>
          </p:cNvSpPr>
          <p:nvPr>
            <p:ph sz="quarter" idx="1"/>
          </p:nvPr>
        </p:nvSpPr>
        <p:spPr/>
        <p:txBody>
          <a:bodyPr>
            <a:normAutofit fontScale="92500" lnSpcReduction="10000"/>
          </a:bodyPr>
          <a:lstStyle/>
          <a:p>
            <a:pPr lvl="6"/>
            <a:endParaRPr lang="en-US" dirty="0"/>
          </a:p>
          <a:p>
            <a:r>
              <a:rPr lang="en-US" dirty="0"/>
              <a:t>The opportunity to </a:t>
            </a:r>
            <a:r>
              <a:rPr lang="en-US" b="1" dirty="0"/>
              <a:t>list the active connections </a:t>
            </a:r>
            <a:r>
              <a:rPr lang="en-US" dirty="0"/>
              <a:t>to the system is lost: investigators may never know which other computers on the network might contain evidence</a:t>
            </a:r>
          </a:p>
          <a:p>
            <a:endParaRPr lang="en-US" dirty="0"/>
          </a:p>
          <a:p>
            <a:r>
              <a:rPr lang="en-US" dirty="0"/>
              <a:t>In certain cases such as network intrusions, disconnecting network connections may eliminate an opportunity to </a:t>
            </a:r>
            <a:r>
              <a:rPr lang="en-US" b="1" dirty="0"/>
              <a:t>gather network traffic </a:t>
            </a:r>
            <a:r>
              <a:rPr lang="en-US" dirty="0"/>
              <a:t>of the perpetrator in action</a:t>
            </a:r>
          </a:p>
          <a:p>
            <a:endParaRPr lang="en-US" dirty="0"/>
          </a:p>
          <a:p>
            <a:r>
              <a:rPr lang="en-US" dirty="0"/>
              <a:t>Furthermore, it can </a:t>
            </a:r>
            <a:r>
              <a:rPr lang="en-US" b="1" dirty="0"/>
              <a:t>seriously impact a business</a:t>
            </a:r>
            <a:r>
              <a:rPr lang="en-US" dirty="0"/>
              <a:t>: disconnecting an e-mail server or an e-commerce site’s main transaction server can cause significant losses</a:t>
            </a:r>
          </a:p>
          <a:p>
            <a:pPr lvl="1"/>
            <a:endParaRPr lang="en-US" dirty="0"/>
          </a:p>
        </p:txBody>
      </p:sp>
    </p:spTree>
    <p:extLst>
      <p:ext uri="{BB962C8B-B14F-4D97-AF65-F5344CB8AC3E}">
        <p14:creationId xmlns:p14="http://schemas.microsoft.com/office/powerpoint/2010/main" val="3267756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Ramos (</a:t>
            </a:r>
            <a:r>
              <a:rPr lang="en-US" dirty="0" err="1"/>
              <a:t>não</a:t>
            </a:r>
            <a:r>
              <a:rPr lang="en-US" dirty="0"/>
              <a:t> </a:t>
            </a:r>
            <a:r>
              <a:rPr lang="en-US" dirty="0" err="1"/>
              <a:t>oficiais</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a:t>
            </a:fld>
            <a:endParaRPr lang="en-US" dirty="0"/>
          </a:p>
        </p:txBody>
      </p:sp>
      <p:sp>
        <p:nvSpPr>
          <p:cNvPr id="6" name="Content Placeholder 5"/>
          <p:cNvSpPr>
            <a:spLocks noGrp="1"/>
          </p:cNvSpPr>
          <p:nvPr>
            <p:ph sz="quarter" idx="1"/>
          </p:nvPr>
        </p:nvSpPr>
        <p:spPr>
          <a:xfrm>
            <a:off x="3200400" y="1219200"/>
            <a:ext cx="5486400" cy="4937760"/>
          </a:xfrm>
        </p:spPr>
        <p:txBody>
          <a:bodyPr>
            <a:normAutofit fontScale="92500" lnSpcReduction="20000"/>
          </a:bodyPr>
          <a:lstStyle/>
          <a:p>
            <a:pPr lvl="3"/>
            <a:endParaRPr lang="en-US" dirty="0"/>
          </a:p>
          <a:p>
            <a:r>
              <a:rPr lang="en-US" dirty="0"/>
              <a:t>Computer forensics</a:t>
            </a:r>
          </a:p>
          <a:p>
            <a:pPr lvl="1"/>
            <a:r>
              <a:rPr lang="en-US" dirty="0"/>
              <a:t>Flash, HDD, </a:t>
            </a:r>
            <a:r>
              <a:rPr lang="en-US" dirty="0" err="1"/>
              <a:t>dispositivos</a:t>
            </a:r>
            <a:r>
              <a:rPr lang="en-US" dirty="0"/>
              <a:t> USB</a:t>
            </a:r>
          </a:p>
          <a:p>
            <a:pPr lvl="1"/>
            <a:endParaRPr lang="en-US" dirty="0"/>
          </a:p>
          <a:p>
            <a:r>
              <a:rPr lang="en-US" dirty="0"/>
              <a:t>Network forensics</a:t>
            </a:r>
          </a:p>
          <a:p>
            <a:pPr lvl="1"/>
            <a:r>
              <a:rPr lang="en-US" dirty="0" err="1"/>
              <a:t>Monitorização</a:t>
            </a:r>
            <a:r>
              <a:rPr lang="en-US" dirty="0"/>
              <a:t> e </a:t>
            </a:r>
            <a:r>
              <a:rPr lang="en-US" dirty="0" err="1"/>
              <a:t>análise</a:t>
            </a:r>
            <a:r>
              <a:rPr lang="en-US" dirty="0"/>
              <a:t> de </a:t>
            </a:r>
            <a:r>
              <a:rPr lang="en-US" dirty="0" err="1"/>
              <a:t>tráfego</a:t>
            </a:r>
            <a:r>
              <a:rPr lang="en-US" dirty="0"/>
              <a:t> de </a:t>
            </a:r>
            <a:r>
              <a:rPr lang="en-US" dirty="0" err="1"/>
              <a:t>rede</a:t>
            </a:r>
            <a:endParaRPr lang="en-US" dirty="0"/>
          </a:p>
          <a:p>
            <a:pPr lvl="1"/>
            <a:endParaRPr lang="en-US" dirty="0"/>
          </a:p>
          <a:p>
            <a:r>
              <a:rPr lang="en-US" dirty="0"/>
              <a:t>Mobile device forensics</a:t>
            </a:r>
          </a:p>
          <a:p>
            <a:pPr lvl="1"/>
            <a:r>
              <a:rPr lang="en-US" dirty="0" err="1"/>
              <a:t>Obtenção</a:t>
            </a:r>
            <a:r>
              <a:rPr lang="en-US" dirty="0"/>
              <a:t> de </a:t>
            </a:r>
            <a:r>
              <a:rPr lang="en-US" dirty="0" err="1"/>
              <a:t>prova</a:t>
            </a:r>
            <a:r>
              <a:rPr lang="en-US" dirty="0"/>
              <a:t> de </a:t>
            </a:r>
            <a:r>
              <a:rPr lang="en-US" dirty="0" err="1"/>
              <a:t>dispositivos</a:t>
            </a:r>
            <a:r>
              <a:rPr lang="en-US" dirty="0"/>
              <a:t> </a:t>
            </a:r>
            <a:r>
              <a:rPr lang="en-US" dirty="0" err="1"/>
              <a:t>móveis</a:t>
            </a:r>
            <a:endParaRPr lang="en-US" dirty="0"/>
          </a:p>
          <a:p>
            <a:pPr lvl="1"/>
            <a:endParaRPr lang="en-US" dirty="0"/>
          </a:p>
          <a:p>
            <a:r>
              <a:rPr lang="en-US" dirty="0"/>
              <a:t>Cloud forensics</a:t>
            </a:r>
          </a:p>
          <a:p>
            <a:pPr lvl="1"/>
            <a:r>
              <a:rPr lang="en-US" dirty="0" err="1"/>
              <a:t>Análise</a:t>
            </a:r>
            <a:r>
              <a:rPr lang="en-US" dirty="0"/>
              <a:t> </a:t>
            </a:r>
            <a:r>
              <a:rPr lang="en-US" dirty="0" err="1"/>
              <a:t>forense</a:t>
            </a:r>
            <a:r>
              <a:rPr lang="en-US" dirty="0"/>
              <a:t> de </a:t>
            </a:r>
            <a:r>
              <a:rPr lang="en-US" dirty="0" err="1"/>
              <a:t>infrastruturas</a:t>
            </a:r>
            <a:r>
              <a:rPr lang="en-US" dirty="0"/>
              <a:t> de </a:t>
            </a:r>
            <a:r>
              <a:rPr lang="en-US" dirty="0" err="1"/>
              <a:t>núvem</a:t>
            </a:r>
            <a:endParaRPr lang="en-US" dirty="0"/>
          </a:p>
          <a:p>
            <a:r>
              <a:rPr lang="en-US" dirty="0"/>
              <a:t>…</a:t>
            </a:r>
          </a:p>
        </p:txBody>
      </p:sp>
      <p:sp>
        <p:nvSpPr>
          <p:cNvPr id="7" name="TextBox 6"/>
          <p:cNvSpPr txBox="1"/>
          <p:nvPr/>
        </p:nvSpPr>
        <p:spPr>
          <a:xfrm>
            <a:off x="1046111" y="3256746"/>
            <a:ext cx="1641796" cy="954107"/>
          </a:xfrm>
          <a:prstGeom prst="rect">
            <a:avLst/>
          </a:prstGeom>
          <a:noFill/>
        </p:spPr>
        <p:txBody>
          <a:bodyPr wrap="none" rtlCol="0">
            <a:spAutoFit/>
          </a:bodyPr>
          <a:lstStyle/>
          <a:p>
            <a:r>
              <a:rPr lang="en-US" sz="2800" dirty="0" err="1"/>
              <a:t>Segurança</a:t>
            </a:r>
            <a:endParaRPr lang="en-US" sz="2800" dirty="0"/>
          </a:p>
          <a:p>
            <a:r>
              <a:rPr lang="en-US" sz="2800" dirty="0" err="1"/>
              <a:t>Forense</a:t>
            </a:r>
            <a:endParaRPr lang="en-US" sz="2800" dirty="0"/>
          </a:p>
        </p:txBody>
      </p:sp>
      <p:sp>
        <p:nvSpPr>
          <p:cNvPr id="8" name="Left Brace 7"/>
          <p:cNvSpPr/>
          <p:nvPr/>
        </p:nvSpPr>
        <p:spPr>
          <a:xfrm>
            <a:off x="2587752" y="1371600"/>
            <a:ext cx="612648" cy="4572000"/>
          </a:xfrm>
          <a:prstGeom prst="leftBrace">
            <a:avLst>
              <a:gd name="adj1" fmla="val 3794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61723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observation to make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120</a:t>
            </a:fld>
            <a:endParaRPr lang="en-US" dirty="0"/>
          </a:p>
        </p:txBody>
      </p:sp>
      <p:sp>
        <p:nvSpPr>
          <p:cNvPr id="6" name="Content Placeholder 5"/>
          <p:cNvSpPr>
            <a:spLocks noGrp="1"/>
          </p:cNvSpPr>
          <p:nvPr>
            <p:ph sz="quarter" idx="1"/>
          </p:nvPr>
        </p:nvSpPr>
        <p:spPr/>
        <p:txBody>
          <a:bodyPr>
            <a:normAutofit fontScale="92500"/>
          </a:bodyPr>
          <a:lstStyle/>
          <a:p>
            <a:r>
              <a:rPr lang="en-US" dirty="0"/>
              <a:t>Is the system password protected?</a:t>
            </a:r>
          </a:p>
          <a:p>
            <a:pPr lvl="1"/>
            <a:r>
              <a:rPr lang="en-US" dirty="0"/>
              <a:t>If there are logged-in accounts, switching off the computer may result in loss of credentials and prevent you from logging back in</a:t>
            </a:r>
          </a:p>
          <a:p>
            <a:endParaRPr lang="en-US" dirty="0"/>
          </a:p>
          <a:p>
            <a:endParaRPr lang="en-US" dirty="0"/>
          </a:p>
          <a:p>
            <a:pPr lvl="1"/>
            <a:r>
              <a:rPr lang="en-US" dirty="0"/>
              <a:t>If not, pull the power plug: there’s not much one can do</a:t>
            </a:r>
          </a:p>
          <a:p>
            <a:endParaRPr lang="en-US" dirty="0"/>
          </a:p>
          <a:p>
            <a:endParaRPr lang="en-US" dirty="0"/>
          </a:p>
          <a:p>
            <a:r>
              <a:rPr lang="en-US" dirty="0"/>
              <a:t>Otherwise, it may be necessary to perform </a:t>
            </a:r>
            <a:r>
              <a:rPr lang="en-US" b="1" dirty="0"/>
              <a:t>live forensics</a:t>
            </a:r>
          </a:p>
          <a:p>
            <a:pPr lvl="1"/>
            <a:r>
              <a:rPr lang="en-US" dirty="0"/>
              <a:t>For example, if a user account is logged on, switching down the computer may result in loss of user credentials</a:t>
            </a:r>
          </a:p>
          <a:p>
            <a:endParaRPr lang="en-US" dirty="0"/>
          </a:p>
        </p:txBody>
      </p:sp>
    </p:spTree>
    <p:extLst>
      <p:ext uri="{BB962C8B-B14F-4D97-AF65-F5344CB8AC3E}">
        <p14:creationId xmlns:p14="http://schemas.microsoft.com/office/powerpoint/2010/main" val="2984569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forensics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121</a:t>
            </a:fld>
            <a:endParaRPr lang="en-US" dirty="0"/>
          </a:p>
        </p:txBody>
      </p:sp>
      <p:sp>
        <p:nvSpPr>
          <p:cNvPr id="6" name="Content Placeholder 5"/>
          <p:cNvSpPr>
            <a:spLocks noGrp="1"/>
          </p:cNvSpPr>
          <p:nvPr>
            <p:ph sz="quarter" idx="1"/>
          </p:nvPr>
        </p:nvSpPr>
        <p:spPr>
          <a:xfrm>
            <a:off x="457200" y="1219200"/>
            <a:ext cx="8458200" cy="4937760"/>
          </a:xfrm>
        </p:spPr>
        <p:txBody>
          <a:bodyPr>
            <a:normAutofit fontScale="92500" lnSpcReduction="10000"/>
          </a:bodyPr>
          <a:lstStyle/>
          <a:p>
            <a:r>
              <a:rPr lang="en-US" dirty="0"/>
              <a:t>So, it may be necessary to perform </a:t>
            </a:r>
            <a:r>
              <a:rPr lang="en-US" b="1" dirty="0"/>
              <a:t>operations</a:t>
            </a:r>
            <a:r>
              <a:rPr lang="en-US" dirty="0"/>
              <a:t> on a system that contains evidence, especially in networked systems</a:t>
            </a:r>
          </a:p>
          <a:p>
            <a:endParaRPr lang="en-US" dirty="0"/>
          </a:p>
          <a:p>
            <a:r>
              <a:rPr lang="en-US" b="1" dirty="0"/>
              <a:t>Live</a:t>
            </a:r>
            <a:r>
              <a:rPr lang="en-US" dirty="0"/>
              <a:t> forensics vs. </a:t>
            </a:r>
            <a:r>
              <a:rPr lang="en-US" b="1" dirty="0"/>
              <a:t>dead/postmortem </a:t>
            </a:r>
            <a:r>
              <a:rPr lang="en-US" dirty="0"/>
              <a:t>forensics</a:t>
            </a:r>
          </a:p>
          <a:p>
            <a:pPr lvl="1"/>
            <a:r>
              <a:rPr lang="en-US" dirty="0"/>
              <a:t>Live: analysis is done on a live system</a:t>
            </a:r>
          </a:p>
          <a:p>
            <a:pPr lvl="1"/>
            <a:r>
              <a:rPr lang="en-US" dirty="0"/>
              <a:t>Dead/postmortem: analysis done on powered off system</a:t>
            </a:r>
          </a:p>
          <a:p>
            <a:endParaRPr lang="en-US" dirty="0"/>
          </a:p>
          <a:p>
            <a:r>
              <a:rPr lang="en-US" dirty="0"/>
              <a:t>General procedure for live forensics:</a:t>
            </a:r>
          </a:p>
          <a:p>
            <a:pPr lvl="1"/>
            <a:r>
              <a:rPr lang="en-US" dirty="0"/>
              <a:t>The evidence system must be running and logged in</a:t>
            </a:r>
          </a:p>
          <a:p>
            <a:pPr lvl="1"/>
            <a:r>
              <a:rPr lang="en-US" dirty="0"/>
              <a:t>Ideally, run forensically sound tools from DVD or USB stick</a:t>
            </a:r>
          </a:p>
          <a:p>
            <a:pPr lvl="1"/>
            <a:r>
              <a:rPr lang="en-US" dirty="0"/>
              <a:t>Collect evidence to external storage or network share</a:t>
            </a:r>
          </a:p>
          <a:p>
            <a:pPr lvl="1"/>
            <a:r>
              <a:rPr lang="en-US" dirty="0"/>
              <a:t>Create log entry for every single command you execute</a:t>
            </a:r>
          </a:p>
          <a:p>
            <a:pPr lvl="1"/>
            <a:endParaRPr lang="en-US" dirty="0"/>
          </a:p>
        </p:txBody>
      </p:sp>
    </p:spTree>
    <p:extLst>
      <p:ext uri="{BB962C8B-B14F-4D97-AF65-F5344CB8AC3E}">
        <p14:creationId xmlns:p14="http://schemas.microsoft.com/office/powerpoint/2010/main" val="26450519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data to collect in live analysis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122</a:t>
            </a:fld>
            <a:endParaRPr lang="en-US" dirty="0"/>
          </a:p>
        </p:txBody>
      </p:sp>
      <p:sp>
        <p:nvSpPr>
          <p:cNvPr id="7" name="Content Placeholder 6"/>
          <p:cNvSpPr>
            <a:spLocks noGrp="1"/>
          </p:cNvSpPr>
          <p:nvPr>
            <p:ph sz="quarter" idx="1"/>
          </p:nvPr>
        </p:nvSpPr>
        <p:spPr/>
        <p:txBody>
          <a:bodyPr/>
          <a:lstStyle/>
          <a:p>
            <a:r>
              <a:rPr lang="en-US" dirty="0"/>
              <a:t>Files and network connections</a:t>
            </a:r>
          </a:p>
          <a:p>
            <a:pPr lvl="1"/>
            <a:r>
              <a:rPr lang="en-US" dirty="0"/>
              <a:t>List open files</a:t>
            </a:r>
          </a:p>
          <a:p>
            <a:pPr lvl="2"/>
            <a:r>
              <a:rPr lang="en-US" dirty="0" err="1"/>
              <a:t>lsof</a:t>
            </a:r>
            <a:r>
              <a:rPr lang="en-US" dirty="0"/>
              <a:t> -</a:t>
            </a:r>
            <a:r>
              <a:rPr lang="en-US" dirty="0" err="1"/>
              <a:t>nDr</a:t>
            </a:r>
            <a:endParaRPr lang="en-US" dirty="0"/>
          </a:p>
          <a:p>
            <a:pPr lvl="1"/>
            <a:r>
              <a:rPr lang="en-US" dirty="0"/>
              <a:t>List network connections</a:t>
            </a:r>
          </a:p>
          <a:p>
            <a:pPr lvl="2"/>
            <a:r>
              <a:rPr lang="en-US" dirty="0" err="1"/>
              <a:t>netstat</a:t>
            </a:r>
            <a:r>
              <a:rPr lang="en-US" dirty="0"/>
              <a:t> -nap</a:t>
            </a:r>
          </a:p>
          <a:p>
            <a:pPr lvl="1"/>
            <a:r>
              <a:rPr lang="en-US" dirty="0"/>
              <a:t>List network routes</a:t>
            </a:r>
          </a:p>
          <a:p>
            <a:pPr lvl="2"/>
            <a:r>
              <a:rPr lang="en-US" dirty="0" err="1"/>
              <a:t>netstat</a:t>
            </a:r>
            <a:r>
              <a:rPr lang="en-US" dirty="0"/>
              <a:t> -nr</a:t>
            </a:r>
          </a:p>
          <a:p>
            <a:pPr lvl="1"/>
            <a:r>
              <a:rPr lang="en-US" dirty="0"/>
              <a:t>List deleted and open files</a:t>
            </a:r>
          </a:p>
          <a:p>
            <a:pPr lvl="2"/>
            <a:r>
              <a:rPr lang="en-US" dirty="0" err="1"/>
              <a:t>ils</a:t>
            </a:r>
            <a:r>
              <a:rPr lang="en-US" dirty="0"/>
              <a:t> -0 /</a:t>
            </a:r>
            <a:r>
              <a:rPr lang="en-US" dirty="0" err="1"/>
              <a:t>dev</a:t>
            </a:r>
            <a:r>
              <a:rPr lang="en-US" dirty="0"/>
              <a:t>/</a:t>
            </a:r>
            <a:r>
              <a:rPr lang="en-US" dirty="0" err="1"/>
              <a:t>hdaN</a:t>
            </a:r>
            <a:endParaRPr lang="en-US" dirty="0"/>
          </a:p>
          <a:p>
            <a:pPr lvl="1"/>
            <a:r>
              <a:rPr lang="en-US" dirty="0"/>
              <a:t>List network </a:t>
            </a:r>
            <a:r>
              <a:rPr lang="en-US" dirty="0" err="1"/>
              <a:t>addressess</a:t>
            </a:r>
            <a:endParaRPr lang="en-US" dirty="0"/>
          </a:p>
          <a:p>
            <a:pPr lvl="2"/>
            <a:r>
              <a:rPr lang="en-US" dirty="0" err="1"/>
              <a:t>ifconfig</a:t>
            </a:r>
            <a:endParaRPr lang="en-US" dirty="0"/>
          </a:p>
        </p:txBody>
      </p:sp>
      <p:sp>
        <p:nvSpPr>
          <p:cNvPr id="8" name="Content Placeholder 7"/>
          <p:cNvSpPr>
            <a:spLocks noGrp="1"/>
          </p:cNvSpPr>
          <p:nvPr>
            <p:ph sz="quarter" idx="2"/>
          </p:nvPr>
        </p:nvSpPr>
        <p:spPr/>
        <p:txBody>
          <a:bodyPr/>
          <a:lstStyle/>
          <a:p>
            <a:r>
              <a:rPr lang="en-US" dirty="0"/>
              <a:t>Processes</a:t>
            </a:r>
          </a:p>
          <a:p>
            <a:pPr lvl="1"/>
            <a:r>
              <a:rPr lang="en-US" dirty="0"/>
              <a:t>List processes</a:t>
            </a:r>
          </a:p>
          <a:p>
            <a:pPr lvl="2"/>
            <a:r>
              <a:rPr lang="en-US" dirty="0" err="1"/>
              <a:t>ps</a:t>
            </a:r>
            <a:r>
              <a:rPr lang="en-US" dirty="0"/>
              <a:t> -</a:t>
            </a:r>
            <a:r>
              <a:rPr lang="en-US" dirty="0" err="1"/>
              <a:t>auxl</a:t>
            </a:r>
            <a:r>
              <a:rPr lang="en-US" dirty="0"/>
              <a:t> | $</a:t>
            </a:r>
            <a:r>
              <a:rPr lang="en-US" dirty="0" err="1"/>
              <a:t>nc</a:t>
            </a:r>
            <a:r>
              <a:rPr lang="en-US" dirty="0"/>
              <a:t> # </a:t>
            </a:r>
            <a:r>
              <a:rPr lang="en-US" dirty="0" err="1"/>
              <a:t>linux</a:t>
            </a:r>
            <a:r>
              <a:rPr lang="en-US" dirty="0"/>
              <a:t>: suspect processes</a:t>
            </a:r>
          </a:p>
          <a:p>
            <a:pPr lvl="1"/>
            <a:r>
              <a:rPr lang="en-US" dirty="0"/>
              <a:t>Capture process memory</a:t>
            </a:r>
          </a:p>
          <a:p>
            <a:pPr lvl="2"/>
            <a:r>
              <a:rPr lang="en-US" dirty="0" err="1"/>
              <a:t>pcat</a:t>
            </a:r>
            <a:r>
              <a:rPr lang="en-US" dirty="0"/>
              <a:t> &lt;PID&gt;</a:t>
            </a:r>
          </a:p>
          <a:p>
            <a:pPr lvl="2"/>
            <a:endParaRPr lang="en-US" dirty="0"/>
          </a:p>
          <a:p>
            <a:r>
              <a:rPr lang="en-US" dirty="0"/>
              <a:t>Users</a:t>
            </a:r>
          </a:p>
          <a:p>
            <a:pPr lvl="1"/>
            <a:r>
              <a:rPr lang="en-US" dirty="0"/>
              <a:t>List active users</a:t>
            </a:r>
          </a:p>
          <a:p>
            <a:pPr lvl="2"/>
            <a:r>
              <a:rPr lang="en-US" dirty="0"/>
              <a:t>who -</a:t>
            </a:r>
            <a:r>
              <a:rPr lang="en-US" dirty="0" err="1"/>
              <a:t>iHl</a:t>
            </a:r>
            <a:endParaRPr lang="en-US" dirty="0"/>
          </a:p>
          <a:p>
            <a:pPr lvl="1"/>
            <a:r>
              <a:rPr lang="en-US" dirty="0"/>
              <a:t>Obtain system information</a:t>
            </a:r>
          </a:p>
          <a:p>
            <a:pPr lvl="2"/>
            <a:r>
              <a:rPr lang="en-US" dirty="0"/>
              <a:t>tar </a:t>
            </a:r>
            <a:r>
              <a:rPr lang="en-US" dirty="0" err="1"/>
              <a:t>cf</a:t>
            </a:r>
            <a:r>
              <a:rPr lang="en-US" dirty="0"/>
              <a:t> - /</a:t>
            </a:r>
            <a:r>
              <a:rPr lang="en-US" dirty="0" err="1"/>
              <a:t>proc</a:t>
            </a:r>
            <a:endParaRPr lang="en-US" dirty="0"/>
          </a:p>
        </p:txBody>
      </p:sp>
    </p:spTree>
    <p:extLst>
      <p:ext uri="{BB962C8B-B14F-4D97-AF65-F5344CB8AC3E}">
        <p14:creationId xmlns:p14="http://schemas.microsoft.com/office/powerpoint/2010/main" val="37405479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data to collect in live analysis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123</a:t>
            </a:fld>
            <a:endParaRPr lang="en-US" dirty="0"/>
          </a:p>
        </p:txBody>
      </p:sp>
      <p:sp>
        <p:nvSpPr>
          <p:cNvPr id="7" name="Content Placeholder 6"/>
          <p:cNvSpPr>
            <a:spLocks noGrp="1"/>
          </p:cNvSpPr>
          <p:nvPr>
            <p:ph sz="quarter" idx="1"/>
          </p:nvPr>
        </p:nvSpPr>
        <p:spPr>
          <a:xfrm>
            <a:off x="457200" y="1219200"/>
            <a:ext cx="4041648" cy="4343400"/>
          </a:xfrm>
        </p:spPr>
        <p:txBody>
          <a:bodyPr>
            <a:normAutofit fontScale="92500" lnSpcReduction="20000"/>
          </a:bodyPr>
          <a:lstStyle/>
          <a:p>
            <a:r>
              <a:rPr lang="en-US" dirty="0"/>
              <a:t>Memory</a:t>
            </a:r>
          </a:p>
          <a:p>
            <a:pPr lvl="1"/>
            <a:r>
              <a:rPr lang="en-US" dirty="0"/>
              <a:t>Memory dump</a:t>
            </a:r>
          </a:p>
          <a:p>
            <a:pPr lvl="2"/>
            <a:r>
              <a:rPr lang="en-US" dirty="0"/>
              <a:t>volatility</a:t>
            </a:r>
          </a:p>
          <a:p>
            <a:pPr lvl="1"/>
            <a:r>
              <a:rPr lang="en-US" dirty="0"/>
              <a:t>Swap space</a:t>
            </a:r>
          </a:p>
          <a:p>
            <a:pPr lvl="2"/>
            <a:r>
              <a:rPr lang="en-US" dirty="0" err="1"/>
              <a:t>dd</a:t>
            </a:r>
            <a:r>
              <a:rPr lang="en-US" dirty="0"/>
              <a:t> if=/</a:t>
            </a:r>
            <a:r>
              <a:rPr lang="en-US" dirty="0" err="1"/>
              <a:t>dev</a:t>
            </a:r>
            <a:r>
              <a:rPr lang="en-US" dirty="0"/>
              <a:t>/</a:t>
            </a:r>
            <a:r>
              <a:rPr lang="en-US" dirty="0" err="1"/>
              <a:t>SWAPdev</a:t>
            </a:r>
            <a:r>
              <a:rPr lang="en-US" dirty="0"/>
              <a:t> </a:t>
            </a:r>
            <a:r>
              <a:rPr lang="en-US" dirty="0" err="1"/>
              <a:t>bs</a:t>
            </a:r>
            <a:r>
              <a:rPr lang="en-US" dirty="0"/>
              <a:t>=2k</a:t>
            </a:r>
          </a:p>
          <a:p>
            <a:pPr lvl="2"/>
            <a:endParaRPr lang="en-US" dirty="0"/>
          </a:p>
          <a:p>
            <a:r>
              <a:rPr lang="en-US" dirty="0"/>
              <a:t>Volumes and file systems</a:t>
            </a:r>
          </a:p>
          <a:p>
            <a:pPr lvl="1"/>
            <a:r>
              <a:rPr lang="en-US" dirty="0"/>
              <a:t>Encrypted volumes</a:t>
            </a:r>
          </a:p>
          <a:p>
            <a:pPr lvl="2"/>
            <a:r>
              <a:rPr lang="en-US" dirty="0" err="1"/>
              <a:t>dd</a:t>
            </a:r>
            <a:r>
              <a:rPr lang="en-US" dirty="0"/>
              <a:t> if=/</a:t>
            </a:r>
            <a:r>
              <a:rPr lang="en-US" dirty="0" err="1"/>
              <a:t>dev</a:t>
            </a:r>
            <a:r>
              <a:rPr lang="en-US" dirty="0"/>
              <a:t>/</a:t>
            </a:r>
            <a:r>
              <a:rPr lang="en-US" dirty="0" err="1"/>
              <a:t>hdaN</a:t>
            </a:r>
            <a:r>
              <a:rPr lang="en-US" dirty="0"/>
              <a:t> </a:t>
            </a:r>
            <a:r>
              <a:rPr lang="en-US" dirty="0" err="1"/>
              <a:t>bs</a:t>
            </a:r>
            <a:r>
              <a:rPr lang="en-US" dirty="0"/>
              <a:t>=2k</a:t>
            </a:r>
          </a:p>
          <a:p>
            <a:pPr lvl="1"/>
            <a:r>
              <a:rPr lang="en-US" dirty="0"/>
              <a:t>Temporary partitions</a:t>
            </a:r>
          </a:p>
          <a:p>
            <a:pPr lvl="2"/>
            <a:r>
              <a:rPr lang="en-US" dirty="0" err="1"/>
              <a:t>dd</a:t>
            </a:r>
            <a:r>
              <a:rPr lang="en-US" dirty="0"/>
              <a:t> if=/</a:t>
            </a:r>
            <a:r>
              <a:rPr lang="en-US" dirty="0" err="1"/>
              <a:t>dev</a:t>
            </a:r>
            <a:r>
              <a:rPr lang="en-US" dirty="0"/>
              <a:t>/</a:t>
            </a:r>
            <a:r>
              <a:rPr lang="en-US" dirty="0" err="1"/>
              <a:t>TMPdev</a:t>
            </a:r>
            <a:r>
              <a:rPr lang="en-US" dirty="0"/>
              <a:t> </a:t>
            </a:r>
            <a:r>
              <a:rPr lang="en-US" dirty="0" err="1"/>
              <a:t>bs</a:t>
            </a:r>
            <a:r>
              <a:rPr lang="en-US" dirty="0"/>
              <a:t>=2k</a:t>
            </a:r>
          </a:p>
          <a:p>
            <a:pPr lvl="1"/>
            <a:r>
              <a:rPr lang="en-US" dirty="0"/>
              <a:t>File access times</a:t>
            </a:r>
          </a:p>
          <a:p>
            <a:pPr lvl="2"/>
            <a:r>
              <a:rPr lang="en-US" dirty="0" err="1"/>
              <a:t>ls</a:t>
            </a:r>
            <a:r>
              <a:rPr lang="en-US" dirty="0"/>
              <a:t> -</a:t>
            </a:r>
            <a:r>
              <a:rPr lang="en-US" dirty="0" err="1"/>
              <a:t>alRu</a:t>
            </a:r>
            <a:endParaRPr lang="en-US" dirty="0"/>
          </a:p>
        </p:txBody>
      </p:sp>
      <p:sp>
        <p:nvSpPr>
          <p:cNvPr id="8" name="Content Placeholder 7"/>
          <p:cNvSpPr>
            <a:spLocks noGrp="1"/>
          </p:cNvSpPr>
          <p:nvPr>
            <p:ph sz="quarter" idx="2"/>
          </p:nvPr>
        </p:nvSpPr>
        <p:spPr>
          <a:xfrm>
            <a:off x="4632198" y="1216152"/>
            <a:ext cx="4041648" cy="4343400"/>
          </a:xfrm>
        </p:spPr>
        <p:txBody>
          <a:bodyPr>
            <a:normAutofit fontScale="92500" lnSpcReduction="20000"/>
          </a:bodyPr>
          <a:lstStyle/>
          <a:p>
            <a:r>
              <a:rPr lang="en-US" dirty="0"/>
              <a:t>System-specific structures</a:t>
            </a:r>
          </a:p>
          <a:p>
            <a:pPr lvl="1"/>
            <a:r>
              <a:rPr lang="en-US" dirty="0"/>
              <a:t>Windows registry</a:t>
            </a:r>
          </a:p>
          <a:p>
            <a:pPr lvl="1"/>
            <a:r>
              <a:rPr lang="en-US" dirty="0"/>
              <a:t>Windows event log</a:t>
            </a:r>
          </a:p>
          <a:p>
            <a:pPr lvl="1"/>
            <a:endParaRPr lang="en-US" dirty="0"/>
          </a:p>
          <a:p>
            <a:r>
              <a:rPr lang="en-US" dirty="0"/>
              <a:t>Applications</a:t>
            </a:r>
          </a:p>
          <a:p>
            <a:pPr lvl="1"/>
            <a:r>
              <a:rPr lang="en-US" dirty="0"/>
              <a:t>Browsers</a:t>
            </a:r>
          </a:p>
          <a:p>
            <a:pPr lvl="2"/>
            <a:r>
              <a:rPr lang="en-US" dirty="0"/>
              <a:t>Password caches</a:t>
            </a:r>
          </a:p>
          <a:p>
            <a:pPr lvl="2"/>
            <a:r>
              <a:rPr lang="en-US" dirty="0"/>
              <a:t>Web cache</a:t>
            </a:r>
          </a:p>
          <a:p>
            <a:pPr lvl="1"/>
            <a:r>
              <a:rPr lang="en-US" dirty="0"/>
              <a:t>Cloud applications</a:t>
            </a:r>
          </a:p>
          <a:p>
            <a:pPr lvl="2"/>
            <a:r>
              <a:rPr lang="en-US" dirty="0" err="1"/>
              <a:t>Dropbox</a:t>
            </a:r>
            <a:r>
              <a:rPr lang="en-US" dirty="0"/>
              <a:t>, Google Drive</a:t>
            </a:r>
          </a:p>
          <a:p>
            <a:pPr lvl="1"/>
            <a:r>
              <a:rPr lang="en-US" dirty="0"/>
              <a:t>Messaging &amp; social networks</a:t>
            </a:r>
          </a:p>
          <a:p>
            <a:pPr lvl="2"/>
            <a:r>
              <a:rPr lang="en-US" dirty="0"/>
              <a:t>Email clients</a:t>
            </a:r>
          </a:p>
          <a:p>
            <a:pPr lvl="2"/>
            <a:r>
              <a:rPr lang="en-US" dirty="0"/>
              <a:t>Facebook and Twitter accounts</a:t>
            </a:r>
          </a:p>
        </p:txBody>
      </p:sp>
      <p:sp>
        <p:nvSpPr>
          <p:cNvPr id="6" name="Rectangle 5"/>
          <p:cNvSpPr/>
          <p:nvPr/>
        </p:nvSpPr>
        <p:spPr>
          <a:xfrm>
            <a:off x="1219200" y="5715000"/>
            <a:ext cx="70104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Note that which data is relevant depends on the case under study</a:t>
            </a:r>
          </a:p>
        </p:txBody>
      </p:sp>
    </p:spTree>
    <p:extLst>
      <p:ext uri="{BB962C8B-B14F-4D97-AF65-F5344CB8AC3E}">
        <p14:creationId xmlns:p14="http://schemas.microsoft.com/office/powerpoint/2010/main" val="5071328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Risk assessment necessary before live capture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124</a:t>
            </a:fld>
            <a:endParaRPr lang="en-US" dirty="0"/>
          </a:p>
        </p:txBody>
      </p:sp>
      <p:sp>
        <p:nvSpPr>
          <p:cNvPr id="6" name="Content Placeholder 5"/>
          <p:cNvSpPr>
            <a:spLocks noGrp="1"/>
          </p:cNvSpPr>
          <p:nvPr>
            <p:ph sz="quarter" idx="1"/>
          </p:nvPr>
        </p:nvSpPr>
        <p:spPr>
          <a:xfrm>
            <a:off x="457200" y="1219200"/>
            <a:ext cx="8229600" cy="4419600"/>
          </a:xfrm>
        </p:spPr>
        <p:txBody>
          <a:bodyPr>
            <a:normAutofit fontScale="92500" lnSpcReduction="10000"/>
          </a:bodyPr>
          <a:lstStyle/>
          <a:p>
            <a:pPr lvl="5"/>
            <a:endParaRPr lang="en-US" dirty="0"/>
          </a:p>
          <a:p>
            <a:r>
              <a:rPr lang="en-US" b="1" dirty="0"/>
              <a:t>Types of information </a:t>
            </a:r>
            <a:r>
              <a:rPr lang="en-US" dirty="0"/>
              <a:t>that may be: running processes, network connections, and data stored in memory</a:t>
            </a:r>
          </a:p>
          <a:p>
            <a:pPr lvl="1"/>
            <a:r>
              <a:rPr lang="en-US" dirty="0"/>
              <a:t>Memory may contain: decrypted applications, cryptographic keys, passwords, code that has not been saved to disk, etc.</a:t>
            </a:r>
          </a:p>
          <a:p>
            <a:pPr lvl="4"/>
            <a:endParaRPr lang="en-US" dirty="0"/>
          </a:p>
          <a:p>
            <a:r>
              <a:rPr lang="en-US" dirty="0"/>
              <a:t>It may be worthwhile considering </a:t>
            </a:r>
            <a:r>
              <a:rPr lang="en-US" b="1" dirty="0"/>
              <a:t>manual closure of various applications</a:t>
            </a:r>
            <a:r>
              <a:rPr lang="en-US" dirty="0"/>
              <a:t>, but requires expert knowledge</a:t>
            </a:r>
          </a:p>
          <a:p>
            <a:pPr lvl="1"/>
            <a:endParaRPr lang="en-US" dirty="0"/>
          </a:p>
          <a:p>
            <a:pPr lvl="1"/>
            <a:r>
              <a:rPr lang="en-US" dirty="0"/>
              <a:t>Closing Microsoft Internet Explorer will flush data to the hard drive, thus benefitting the investigation and avoiding data loss</a:t>
            </a:r>
          </a:p>
          <a:p>
            <a:pPr lvl="1"/>
            <a:r>
              <a:rPr lang="en-US" dirty="0"/>
              <a:t>However, closing </a:t>
            </a:r>
            <a:r>
              <a:rPr lang="en-US" dirty="0" err="1"/>
              <a:t>KaZaA</a:t>
            </a:r>
            <a:r>
              <a:rPr lang="en-US" dirty="0"/>
              <a:t>, could result in the loss of data</a:t>
            </a:r>
          </a:p>
        </p:txBody>
      </p:sp>
    </p:spTree>
    <p:extLst>
      <p:ext uri="{BB962C8B-B14F-4D97-AF65-F5344CB8AC3E}">
        <p14:creationId xmlns:p14="http://schemas.microsoft.com/office/powerpoint/2010/main" val="219882791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Collect evidence by which order?</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125</a:t>
            </a:fld>
            <a:endParaRPr lang="en-US" dirty="0"/>
          </a:p>
        </p:txBody>
      </p:sp>
      <p:sp>
        <p:nvSpPr>
          <p:cNvPr id="6" name="Content Placeholder 5"/>
          <p:cNvSpPr>
            <a:spLocks noGrp="1"/>
          </p:cNvSpPr>
          <p:nvPr>
            <p:ph sz="quarter" idx="1"/>
          </p:nvPr>
        </p:nvSpPr>
        <p:spPr/>
        <p:txBody>
          <a:bodyPr>
            <a:normAutofit fontScale="92500"/>
          </a:bodyPr>
          <a:lstStyle/>
          <a:p>
            <a:r>
              <a:rPr lang="en-US" dirty="0"/>
              <a:t>To ensure all relevant data are collected, you should prepare an </a:t>
            </a:r>
            <a:r>
              <a:rPr lang="en-US" b="1" dirty="0"/>
              <a:t>order of volatility </a:t>
            </a:r>
            <a:r>
              <a:rPr lang="en-US" dirty="0"/>
              <a:t>while gathering evidence</a:t>
            </a:r>
          </a:p>
          <a:p>
            <a:endParaRPr lang="en-US" dirty="0"/>
          </a:p>
          <a:p>
            <a:r>
              <a:rPr lang="en-US" dirty="0"/>
              <a:t>The order should be </a:t>
            </a:r>
            <a:r>
              <a:rPr lang="en-US" b="1" dirty="0"/>
              <a:t>from the most volatile to the least</a:t>
            </a:r>
            <a:endParaRPr lang="en-US" dirty="0"/>
          </a:p>
          <a:p>
            <a:endParaRPr lang="en-US" dirty="0"/>
          </a:p>
          <a:p>
            <a:r>
              <a:rPr lang="en-US" dirty="0"/>
              <a:t>Example of an </a:t>
            </a:r>
            <a:r>
              <a:rPr lang="en-US" dirty="0" err="1"/>
              <a:t>OoV</a:t>
            </a:r>
            <a:r>
              <a:rPr lang="en-US" dirty="0"/>
              <a:t> in a network intrusion investigation:</a:t>
            </a:r>
          </a:p>
          <a:p>
            <a:pPr marL="731520" lvl="1" indent="-457200">
              <a:buFont typeface="+mj-lt"/>
              <a:buAutoNum type="arabicPeriod"/>
            </a:pPr>
            <a:r>
              <a:rPr lang="en-US" dirty="0"/>
              <a:t>ARP cache</a:t>
            </a:r>
          </a:p>
          <a:p>
            <a:pPr marL="731520" lvl="1" indent="-457200">
              <a:buFont typeface="+mj-lt"/>
              <a:buAutoNum type="arabicPeriod"/>
            </a:pPr>
            <a:r>
              <a:rPr lang="en-US" dirty="0"/>
              <a:t>Process table</a:t>
            </a:r>
          </a:p>
          <a:p>
            <a:pPr marL="731520" lvl="1" indent="-457200">
              <a:buFont typeface="+mj-lt"/>
              <a:buAutoNum type="arabicPeriod"/>
            </a:pPr>
            <a:r>
              <a:rPr lang="en-US" dirty="0"/>
              <a:t>Kernel statistics and modules</a:t>
            </a:r>
          </a:p>
          <a:p>
            <a:pPr marL="731520" lvl="1" indent="-457200">
              <a:buFont typeface="+mj-lt"/>
              <a:buAutoNum type="arabicPeriod"/>
            </a:pPr>
            <a:r>
              <a:rPr lang="en-US" dirty="0"/>
              <a:t>Logs</a:t>
            </a:r>
          </a:p>
          <a:p>
            <a:pPr marL="731520" lvl="1" indent="-457200">
              <a:buFont typeface="+mj-lt"/>
              <a:buAutoNum type="arabicPeriod"/>
            </a:pPr>
            <a:r>
              <a:rPr lang="en-US" dirty="0"/>
              <a:t>User files</a:t>
            </a:r>
          </a:p>
        </p:txBody>
      </p:sp>
      <p:sp>
        <p:nvSpPr>
          <p:cNvPr id="7" name="Down Arrow 6"/>
          <p:cNvSpPr/>
          <p:nvPr/>
        </p:nvSpPr>
        <p:spPr>
          <a:xfrm>
            <a:off x="6248400" y="4114800"/>
            <a:ext cx="1066800" cy="1905000"/>
          </a:xfrm>
          <a:prstGeom prst="downArrow">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955E4B"/>
              </a:solidFill>
            </a:endParaRPr>
          </a:p>
        </p:txBody>
      </p:sp>
      <p:sp>
        <p:nvSpPr>
          <p:cNvPr id="8" name="TextBox 7"/>
          <p:cNvSpPr txBox="1"/>
          <p:nvPr/>
        </p:nvSpPr>
        <p:spPr>
          <a:xfrm>
            <a:off x="7162800" y="4535269"/>
            <a:ext cx="846280" cy="646331"/>
          </a:xfrm>
          <a:prstGeom prst="rect">
            <a:avLst/>
          </a:prstGeom>
          <a:noFill/>
        </p:spPr>
        <p:txBody>
          <a:bodyPr wrap="none" rtlCol="0">
            <a:spAutoFit/>
          </a:bodyPr>
          <a:lstStyle/>
          <a:p>
            <a:r>
              <a:rPr lang="en-US" dirty="0">
                <a:solidFill>
                  <a:srgbClr val="955E4B"/>
                </a:solidFill>
              </a:rPr>
              <a:t>Least</a:t>
            </a:r>
          </a:p>
          <a:p>
            <a:r>
              <a:rPr lang="en-US" dirty="0">
                <a:solidFill>
                  <a:srgbClr val="955E4B"/>
                </a:solidFill>
              </a:rPr>
              <a:t>volatile</a:t>
            </a:r>
          </a:p>
        </p:txBody>
      </p:sp>
    </p:spTree>
    <p:extLst>
      <p:ext uri="{BB962C8B-B14F-4D97-AF65-F5344CB8AC3E}">
        <p14:creationId xmlns:p14="http://schemas.microsoft.com/office/powerpoint/2010/main" val="33126703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decision process in live forensics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126</a:t>
            </a:fld>
            <a:endParaRPr lang="en-US" dirty="0"/>
          </a:p>
        </p:txBody>
      </p:sp>
      <p:sp>
        <p:nvSpPr>
          <p:cNvPr id="7" name="Rectangle 6"/>
          <p:cNvSpPr/>
          <p:nvPr/>
        </p:nvSpPr>
        <p:spPr>
          <a:xfrm>
            <a:off x="2133600" y="1219200"/>
            <a:ext cx="3505200" cy="6096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Identify computer system, secure scene, and preserve trace evidence</a:t>
            </a:r>
          </a:p>
        </p:txBody>
      </p:sp>
      <p:sp>
        <p:nvSpPr>
          <p:cNvPr id="8" name="Diamond 7"/>
          <p:cNvSpPr/>
          <p:nvPr/>
        </p:nvSpPr>
        <p:spPr>
          <a:xfrm>
            <a:off x="31242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Diamond 8"/>
          <p:cNvSpPr/>
          <p:nvPr/>
        </p:nvSpPr>
        <p:spPr>
          <a:xfrm>
            <a:off x="54864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Diamond 9"/>
          <p:cNvSpPr/>
          <p:nvPr/>
        </p:nvSpPr>
        <p:spPr>
          <a:xfrm>
            <a:off x="5486400" y="36576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Diamond 10"/>
          <p:cNvSpPr/>
          <p:nvPr/>
        </p:nvSpPr>
        <p:spPr>
          <a:xfrm>
            <a:off x="7013448" y="4343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Diamond 11"/>
          <p:cNvSpPr/>
          <p:nvPr/>
        </p:nvSpPr>
        <p:spPr>
          <a:xfrm>
            <a:off x="3200400" y="54102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3351276" y="2173069"/>
            <a:ext cx="1163111" cy="646331"/>
          </a:xfrm>
          <a:prstGeom prst="rect">
            <a:avLst/>
          </a:prstGeom>
          <a:noFill/>
        </p:spPr>
        <p:txBody>
          <a:bodyPr wrap="none" rtlCol="0">
            <a:spAutoFit/>
          </a:bodyPr>
          <a:lstStyle/>
          <a:p>
            <a:pPr algn="ctr"/>
            <a:r>
              <a:rPr lang="en-US" dirty="0"/>
              <a:t>Computer</a:t>
            </a:r>
          </a:p>
          <a:p>
            <a:pPr algn="ctr"/>
            <a:r>
              <a:rPr lang="en-US" dirty="0"/>
              <a:t>on?</a:t>
            </a:r>
          </a:p>
        </p:txBody>
      </p:sp>
      <p:sp>
        <p:nvSpPr>
          <p:cNvPr id="14" name="TextBox 13"/>
          <p:cNvSpPr txBox="1"/>
          <p:nvPr/>
        </p:nvSpPr>
        <p:spPr>
          <a:xfrm>
            <a:off x="5889242" y="2114382"/>
            <a:ext cx="814834" cy="646331"/>
          </a:xfrm>
          <a:prstGeom prst="rect">
            <a:avLst/>
          </a:prstGeom>
          <a:noFill/>
        </p:spPr>
        <p:txBody>
          <a:bodyPr wrap="none" rtlCol="0">
            <a:spAutoFit/>
          </a:bodyPr>
          <a:lstStyle/>
          <a:p>
            <a:pPr algn="ctr"/>
            <a:r>
              <a:rPr lang="en-US" dirty="0"/>
              <a:t>Screen</a:t>
            </a:r>
          </a:p>
          <a:p>
            <a:pPr algn="ctr"/>
            <a:r>
              <a:rPr lang="en-US" dirty="0"/>
              <a:t>saver?</a:t>
            </a:r>
          </a:p>
        </p:txBody>
      </p:sp>
      <p:sp>
        <p:nvSpPr>
          <p:cNvPr id="15" name="TextBox 14"/>
          <p:cNvSpPr txBox="1"/>
          <p:nvPr/>
        </p:nvSpPr>
        <p:spPr>
          <a:xfrm>
            <a:off x="5813752" y="3733800"/>
            <a:ext cx="873707" cy="523220"/>
          </a:xfrm>
          <a:prstGeom prst="rect">
            <a:avLst/>
          </a:prstGeom>
          <a:noFill/>
        </p:spPr>
        <p:txBody>
          <a:bodyPr wrap="none" rtlCol="0">
            <a:spAutoFit/>
          </a:bodyPr>
          <a:lstStyle/>
          <a:p>
            <a:pPr algn="ctr"/>
            <a:r>
              <a:rPr lang="en-US" sz="1400" dirty="0"/>
              <a:t>Password</a:t>
            </a:r>
          </a:p>
          <a:p>
            <a:pPr algn="ctr"/>
            <a:r>
              <a:rPr lang="en-US" sz="1400" dirty="0"/>
              <a:t>prompt?</a:t>
            </a:r>
          </a:p>
        </p:txBody>
      </p:sp>
      <p:sp>
        <p:nvSpPr>
          <p:cNvPr id="16" name="TextBox 15"/>
          <p:cNvSpPr txBox="1"/>
          <p:nvPr/>
        </p:nvSpPr>
        <p:spPr>
          <a:xfrm>
            <a:off x="7240411" y="4419600"/>
            <a:ext cx="1061659" cy="523220"/>
          </a:xfrm>
          <a:prstGeom prst="rect">
            <a:avLst/>
          </a:prstGeom>
          <a:noFill/>
        </p:spPr>
        <p:txBody>
          <a:bodyPr wrap="none" rtlCol="0">
            <a:spAutoFit/>
          </a:bodyPr>
          <a:lstStyle/>
          <a:p>
            <a:pPr algn="ctr"/>
            <a:r>
              <a:rPr lang="en-US" sz="1400" dirty="0"/>
              <a:t>Destruction</a:t>
            </a:r>
          </a:p>
          <a:p>
            <a:pPr algn="ctr"/>
            <a:r>
              <a:rPr lang="en-US" sz="1400" dirty="0"/>
              <a:t>in progress?</a:t>
            </a:r>
          </a:p>
        </p:txBody>
      </p:sp>
      <p:sp>
        <p:nvSpPr>
          <p:cNvPr id="17" name="TextBox 16"/>
          <p:cNvSpPr txBox="1"/>
          <p:nvPr/>
        </p:nvSpPr>
        <p:spPr>
          <a:xfrm>
            <a:off x="3483358" y="5572780"/>
            <a:ext cx="945679" cy="523220"/>
          </a:xfrm>
          <a:prstGeom prst="rect">
            <a:avLst/>
          </a:prstGeom>
          <a:noFill/>
        </p:spPr>
        <p:txBody>
          <a:bodyPr wrap="none" rtlCol="0">
            <a:spAutoFit/>
          </a:bodyPr>
          <a:lstStyle/>
          <a:p>
            <a:pPr algn="ctr"/>
            <a:r>
              <a:rPr lang="en-US" sz="1400" dirty="0"/>
              <a:t>Computer</a:t>
            </a:r>
          </a:p>
          <a:p>
            <a:pPr algn="ctr"/>
            <a:r>
              <a:rPr lang="en-US" sz="1400" dirty="0"/>
              <a:t>required?</a:t>
            </a:r>
          </a:p>
        </p:txBody>
      </p:sp>
      <p:sp>
        <p:nvSpPr>
          <p:cNvPr id="22" name="Rectangle 21"/>
          <p:cNvSpPr/>
          <p:nvPr/>
        </p:nvSpPr>
        <p:spPr>
          <a:xfrm>
            <a:off x="204312" y="2991018"/>
            <a:ext cx="2212848" cy="17326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9" name="TextBox 18"/>
          <p:cNvSpPr txBox="1"/>
          <p:nvPr/>
        </p:nvSpPr>
        <p:spPr>
          <a:xfrm>
            <a:off x="204313" y="2971800"/>
            <a:ext cx="2212847" cy="1754327"/>
          </a:xfrm>
          <a:prstGeom prst="rect">
            <a:avLst/>
          </a:prstGeom>
          <a:noFill/>
          <a:ln>
            <a:solidFill>
              <a:srgbClr val="000000"/>
            </a:solidFill>
          </a:ln>
        </p:spPr>
        <p:txBody>
          <a:bodyPr wrap="square" rtlCol="0">
            <a:spAutoFit/>
          </a:bodyPr>
          <a:lstStyle/>
          <a:p>
            <a:pPr algn="ctr"/>
            <a:r>
              <a:rPr lang="en-US" dirty="0"/>
              <a:t>Photograph, label, document, disconnect network, power cables. Collect peripherals, removable media, etc.</a:t>
            </a:r>
          </a:p>
        </p:txBody>
      </p:sp>
      <p:sp>
        <p:nvSpPr>
          <p:cNvPr id="23" name="Rectangle 22"/>
          <p:cNvSpPr/>
          <p:nvPr/>
        </p:nvSpPr>
        <p:spPr>
          <a:xfrm>
            <a:off x="5638800" y="5410200"/>
            <a:ext cx="3339808" cy="829797"/>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TextBox 19"/>
          <p:cNvSpPr txBox="1"/>
          <p:nvPr/>
        </p:nvSpPr>
        <p:spPr>
          <a:xfrm>
            <a:off x="5638800" y="5334000"/>
            <a:ext cx="3338284" cy="923330"/>
          </a:xfrm>
          <a:prstGeom prst="rect">
            <a:avLst/>
          </a:prstGeom>
          <a:noFill/>
        </p:spPr>
        <p:txBody>
          <a:bodyPr wrap="square" rtlCol="0">
            <a:spAutoFit/>
          </a:bodyPr>
          <a:lstStyle/>
          <a:p>
            <a:pPr algn="ctr"/>
            <a:r>
              <a:rPr lang="en-US" dirty="0"/>
              <a:t>Document screen, system time, and network activity. Preserve volatile data if needed </a:t>
            </a:r>
          </a:p>
        </p:txBody>
      </p:sp>
      <p:sp>
        <p:nvSpPr>
          <p:cNvPr id="24" name="Rectangle 23"/>
          <p:cNvSpPr/>
          <p:nvPr/>
        </p:nvSpPr>
        <p:spPr>
          <a:xfrm>
            <a:off x="204312" y="5366266"/>
            <a:ext cx="2212848" cy="83751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TextBox 20"/>
          <p:cNvSpPr txBox="1"/>
          <p:nvPr/>
        </p:nvSpPr>
        <p:spPr>
          <a:xfrm>
            <a:off x="231163" y="5325070"/>
            <a:ext cx="2212848" cy="923330"/>
          </a:xfrm>
          <a:prstGeom prst="rect">
            <a:avLst/>
          </a:prstGeom>
          <a:noFill/>
        </p:spPr>
        <p:txBody>
          <a:bodyPr wrap="square" rtlCol="0">
            <a:spAutoFit/>
          </a:bodyPr>
          <a:lstStyle/>
          <a:p>
            <a:pPr algn="ctr"/>
            <a:r>
              <a:rPr lang="en-US" dirty="0"/>
              <a:t>Collect digital evidence that is</a:t>
            </a:r>
          </a:p>
          <a:p>
            <a:pPr algn="ctr"/>
            <a:r>
              <a:rPr lang="en-US" dirty="0"/>
              <a:t>needed</a:t>
            </a:r>
          </a:p>
        </p:txBody>
      </p:sp>
      <p:sp>
        <p:nvSpPr>
          <p:cNvPr id="26" name="Rectangle 25"/>
          <p:cNvSpPr/>
          <p:nvPr/>
        </p:nvSpPr>
        <p:spPr>
          <a:xfrm>
            <a:off x="5410200" y="3048000"/>
            <a:ext cx="1676400" cy="3810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Move mouse</a:t>
            </a:r>
          </a:p>
        </p:txBody>
      </p:sp>
      <p:sp>
        <p:nvSpPr>
          <p:cNvPr id="27" name="Rectangle 26"/>
          <p:cNvSpPr/>
          <p:nvPr/>
        </p:nvSpPr>
        <p:spPr>
          <a:xfrm>
            <a:off x="3124200" y="3535055"/>
            <a:ext cx="1676400" cy="64462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Disconnect power</a:t>
            </a:r>
          </a:p>
        </p:txBody>
      </p:sp>
      <p:cxnSp>
        <p:nvCxnSpPr>
          <p:cNvPr id="29" name="Elbow Connector 28"/>
          <p:cNvCxnSpPr>
            <a:stCxn id="8" idx="1"/>
            <a:endCxn id="19" idx="0"/>
          </p:cNvCxnSpPr>
          <p:nvPr/>
        </p:nvCxnSpPr>
        <p:spPr>
          <a:xfrm rot="10800000" flipV="1">
            <a:off x="1310738" y="2438400"/>
            <a:ext cx="1813463" cy="5334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7" idx="2"/>
            <a:endCxn id="8" idx="0"/>
          </p:cNvCxnSpPr>
          <p:nvPr/>
        </p:nvCxnSpPr>
        <p:spPr>
          <a:xfrm rot="5400000">
            <a:off x="3771138" y="19423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3"/>
            <a:endCxn id="9" idx="1"/>
          </p:cNvCxnSpPr>
          <p:nvPr/>
        </p:nvCxnSpPr>
        <p:spPr>
          <a:xfrm>
            <a:off x="4645152" y="2438400"/>
            <a:ext cx="841248" cy="1270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9" idx="2"/>
            <a:endCxn id="26" idx="0"/>
          </p:cNvCxnSpPr>
          <p:nvPr/>
        </p:nvCxnSpPr>
        <p:spPr>
          <a:xfrm rot="16200000" flipH="1">
            <a:off x="6133338" y="29329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2"/>
            <a:endCxn id="10" idx="0"/>
          </p:cNvCxnSpPr>
          <p:nvPr/>
        </p:nvCxnSpPr>
        <p:spPr>
          <a:xfrm rot="5400000">
            <a:off x="6133338" y="35425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0" idx="3"/>
            <a:endCxn id="11" idx="0"/>
          </p:cNvCxnSpPr>
          <p:nvPr/>
        </p:nvCxnSpPr>
        <p:spPr>
          <a:xfrm>
            <a:off x="7007352" y="4038600"/>
            <a:ext cx="766572" cy="3048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1" idx="2"/>
            <a:endCxn id="23" idx="0"/>
          </p:cNvCxnSpPr>
          <p:nvPr/>
        </p:nvCxnSpPr>
        <p:spPr>
          <a:xfrm rot="5400000">
            <a:off x="7388914" y="5025190"/>
            <a:ext cx="304800" cy="46522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12" idx="1"/>
            <a:endCxn id="21" idx="3"/>
          </p:cNvCxnSpPr>
          <p:nvPr/>
        </p:nvCxnSpPr>
        <p:spPr>
          <a:xfrm rot="10800000">
            <a:off x="2444012" y="5786736"/>
            <a:ext cx="756389"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20" idx="1"/>
            <a:endCxn id="12" idx="3"/>
          </p:cNvCxnSpPr>
          <p:nvPr/>
        </p:nvCxnSpPr>
        <p:spPr>
          <a:xfrm rot="10800000">
            <a:off x="4721352" y="5791201"/>
            <a:ext cx="917448"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67000" y="5412938"/>
            <a:ext cx="427446" cy="369332"/>
          </a:xfrm>
          <a:prstGeom prst="rect">
            <a:avLst/>
          </a:prstGeom>
          <a:noFill/>
        </p:spPr>
        <p:txBody>
          <a:bodyPr wrap="none" rtlCol="0">
            <a:spAutoFit/>
          </a:bodyPr>
          <a:lstStyle/>
          <a:p>
            <a:pPr algn="ctr"/>
            <a:r>
              <a:rPr lang="en-US" dirty="0"/>
              <a:t>no</a:t>
            </a:r>
          </a:p>
        </p:txBody>
      </p:sp>
      <p:cxnSp>
        <p:nvCxnSpPr>
          <p:cNvPr id="65" name="Elbow Connector 64"/>
          <p:cNvCxnSpPr>
            <a:stCxn id="12" idx="0"/>
            <a:endCxn id="27" idx="2"/>
          </p:cNvCxnSpPr>
          <p:nvPr/>
        </p:nvCxnSpPr>
        <p:spPr>
          <a:xfrm rot="5400000" flipH="1" flipV="1">
            <a:off x="3346378" y="4794178"/>
            <a:ext cx="123052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53478" y="4988004"/>
            <a:ext cx="594722" cy="369332"/>
          </a:xfrm>
          <a:prstGeom prst="rect">
            <a:avLst/>
          </a:prstGeom>
          <a:noFill/>
        </p:spPr>
        <p:txBody>
          <a:bodyPr wrap="square" rtlCol="0">
            <a:spAutoFit/>
          </a:bodyPr>
          <a:lstStyle/>
          <a:p>
            <a:pPr algn="ctr"/>
            <a:r>
              <a:rPr lang="en-US" dirty="0"/>
              <a:t>yes</a:t>
            </a:r>
          </a:p>
        </p:txBody>
      </p:sp>
      <p:cxnSp>
        <p:nvCxnSpPr>
          <p:cNvPr id="69" name="Elbow Connector 68"/>
          <p:cNvCxnSpPr>
            <a:stCxn id="11" idx="1"/>
            <a:endCxn id="27" idx="2"/>
          </p:cNvCxnSpPr>
          <p:nvPr/>
        </p:nvCxnSpPr>
        <p:spPr>
          <a:xfrm rot="10800000">
            <a:off x="3962400" y="4179680"/>
            <a:ext cx="3051048" cy="54472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044078" y="4356795"/>
            <a:ext cx="594722" cy="369332"/>
          </a:xfrm>
          <a:prstGeom prst="rect">
            <a:avLst/>
          </a:prstGeom>
          <a:noFill/>
        </p:spPr>
        <p:txBody>
          <a:bodyPr wrap="square" rtlCol="0">
            <a:spAutoFit/>
          </a:bodyPr>
          <a:lstStyle/>
          <a:p>
            <a:pPr algn="ctr"/>
            <a:r>
              <a:rPr lang="en-US" dirty="0"/>
              <a:t>yes</a:t>
            </a:r>
          </a:p>
        </p:txBody>
      </p:sp>
      <p:cxnSp>
        <p:nvCxnSpPr>
          <p:cNvPr id="78" name="Elbow Connector 77"/>
          <p:cNvCxnSpPr>
            <a:stCxn id="10" idx="1"/>
            <a:endCxn id="27" idx="3"/>
          </p:cNvCxnSpPr>
          <p:nvPr/>
        </p:nvCxnSpPr>
        <p:spPr>
          <a:xfrm rot="10800000">
            <a:off x="4800600" y="3857368"/>
            <a:ext cx="685800" cy="181232"/>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44078" y="3669268"/>
            <a:ext cx="594722" cy="369332"/>
          </a:xfrm>
          <a:prstGeom prst="rect">
            <a:avLst/>
          </a:prstGeom>
          <a:noFill/>
        </p:spPr>
        <p:txBody>
          <a:bodyPr wrap="square" rtlCol="0">
            <a:spAutoFit/>
          </a:bodyPr>
          <a:lstStyle/>
          <a:p>
            <a:pPr algn="ctr"/>
            <a:r>
              <a:rPr lang="en-US" dirty="0"/>
              <a:t>yes</a:t>
            </a:r>
          </a:p>
        </p:txBody>
      </p:sp>
      <p:cxnSp>
        <p:nvCxnSpPr>
          <p:cNvPr id="82" name="Elbow Connector 81"/>
          <p:cNvCxnSpPr>
            <a:stCxn id="27" idx="1"/>
            <a:endCxn id="22" idx="3"/>
          </p:cNvCxnSpPr>
          <p:nvPr/>
        </p:nvCxnSpPr>
        <p:spPr>
          <a:xfrm rot="10800000">
            <a:off x="2417160" y="3857368"/>
            <a:ext cx="707040" cy="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086600" y="3637002"/>
            <a:ext cx="594722" cy="369332"/>
          </a:xfrm>
          <a:prstGeom prst="rect">
            <a:avLst/>
          </a:prstGeom>
          <a:noFill/>
        </p:spPr>
        <p:txBody>
          <a:bodyPr wrap="square" rtlCol="0">
            <a:spAutoFit/>
          </a:bodyPr>
          <a:lstStyle/>
          <a:p>
            <a:pPr algn="ctr"/>
            <a:r>
              <a:rPr lang="en-US" dirty="0"/>
              <a:t>no</a:t>
            </a:r>
          </a:p>
        </p:txBody>
      </p:sp>
      <p:sp>
        <p:nvSpPr>
          <p:cNvPr id="90" name="TextBox 89"/>
          <p:cNvSpPr txBox="1"/>
          <p:nvPr/>
        </p:nvSpPr>
        <p:spPr>
          <a:xfrm>
            <a:off x="6687459" y="5021575"/>
            <a:ext cx="594722" cy="369332"/>
          </a:xfrm>
          <a:prstGeom prst="rect">
            <a:avLst/>
          </a:prstGeom>
          <a:noFill/>
        </p:spPr>
        <p:txBody>
          <a:bodyPr wrap="square" rtlCol="0">
            <a:spAutoFit/>
          </a:bodyPr>
          <a:lstStyle/>
          <a:p>
            <a:pPr algn="ctr"/>
            <a:r>
              <a:rPr lang="en-US" dirty="0"/>
              <a:t>no</a:t>
            </a:r>
          </a:p>
        </p:txBody>
      </p:sp>
      <p:cxnSp>
        <p:nvCxnSpPr>
          <p:cNvPr id="91" name="Elbow Connector 90"/>
          <p:cNvCxnSpPr>
            <a:stCxn id="9" idx="3"/>
            <a:endCxn id="11" idx="0"/>
          </p:cNvCxnSpPr>
          <p:nvPr/>
        </p:nvCxnSpPr>
        <p:spPr>
          <a:xfrm>
            <a:off x="7007352" y="2438400"/>
            <a:ext cx="766572" cy="19050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073006" y="2057400"/>
            <a:ext cx="594722" cy="369332"/>
          </a:xfrm>
          <a:prstGeom prst="rect">
            <a:avLst/>
          </a:prstGeom>
          <a:noFill/>
        </p:spPr>
        <p:txBody>
          <a:bodyPr wrap="square" rtlCol="0">
            <a:spAutoFit/>
          </a:bodyPr>
          <a:lstStyle/>
          <a:p>
            <a:pPr algn="ctr"/>
            <a:r>
              <a:rPr lang="en-US" dirty="0"/>
              <a:t>no</a:t>
            </a:r>
          </a:p>
        </p:txBody>
      </p:sp>
      <p:sp>
        <p:nvSpPr>
          <p:cNvPr id="95" name="TextBox 94"/>
          <p:cNvSpPr txBox="1"/>
          <p:nvPr/>
        </p:nvSpPr>
        <p:spPr>
          <a:xfrm>
            <a:off x="5577478" y="2678668"/>
            <a:ext cx="594722" cy="369332"/>
          </a:xfrm>
          <a:prstGeom prst="rect">
            <a:avLst/>
          </a:prstGeom>
          <a:noFill/>
        </p:spPr>
        <p:txBody>
          <a:bodyPr wrap="square" rtlCol="0">
            <a:spAutoFit/>
          </a:bodyPr>
          <a:lstStyle/>
          <a:p>
            <a:pPr algn="ctr"/>
            <a:r>
              <a:rPr lang="en-US" dirty="0"/>
              <a:t>yes</a:t>
            </a:r>
          </a:p>
        </p:txBody>
      </p:sp>
      <p:sp>
        <p:nvSpPr>
          <p:cNvPr id="96" name="TextBox 95"/>
          <p:cNvSpPr txBox="1"/>
          <p:nvPr/>
        </p:nvSpPr>
        <p:spPr>
          <a:xfrm>
            <a:off x="2133600" y="2057400"/>
            <a:ext cx="594722" cy="369332"/>
          </a:xfrm>
          <a:prstGeom prst="rect">
            <a:avLst/>
          </a:prstGeom>
          <a:noFill/>
        </p:spPr>
        <p:txBody>
          <a:bodyPr wrap="square" rtlCol="0">
            <a:spAutoFit/>
          </a:bodyPr>
          <a:lstStyle/>
          <a:p>
            <a:pPr algn="ctr"/>
            <a:r>
              <a:rPr lang="en-US" dirty="0"/>
              <a:t>no</a:t>
            </a:r>
          </a:p>
        </p:txBody>
      </p:sp>
      <p:sp>
        <p:nvSpPr>
          <p:cNvPr id="97" name="TextBox 96"/>
          <p:cNvSpPr txBox="1"/>
          <p:nvPr/>
        </p:nvSpPr>
        <p:spPr>
          <a:xfrm>
            <a:off x="4755201" y="2069068"/>
            <a:ext cx="594722" cy="369332"/>
          </a:xfrm>
          <a:prstGeom prst="rect">
            <a:avLst/>
          </a:prstGeom>
          <a:noFill/>
        </p:spPr>
        <p:txBody>
          <a:bodyPr wrap="square" rtlCol="0">
            <a:spAutoFit/>
          </a:bodyPr>
          <a:lstStyle/>
          <a:p>
            <a:pPr algn="ctr"/>
            <a:r>
              <a:rPr lang="en-US" dirty="0"/>
              <a:t>yes</a:t>
            </a:r>
          </a:p>
        </p:txBody>
      </p:sp>
      <p:sp>
        <p:nvSpPr>
          <p:cNvPr id="98" name="TextBox 97"/>
          <p:cNvSpPr txBox="1"/>
          <p:nvPr/>
        </p:nvSpPr>
        <p:spPr>
          <a:xfrm>
            <a:off x="762000" y="1944469"/>
            <a:ext cx="1066800" cy="646331"/>
          </a:xfrm>
          <a:prstGeom prst="rect">
            <a:avLst/>
          </a:prstGeom>
          <a:solidFill>
            <a:srgbClr val="FF0003"/>
          </a:solidFill>
          <a:ln>
            <a:solidFill>
              <a:srgbClr val="000000"/>
            </a:solidFill>
          </a:ln>
        </p:spPr>
        <p:txBody>
          <a:bodyPr wrap="square" rtlCol="0">
            <a:spAutoFit/>
          </a:bodyPr>
          <a:lstStyle/>
          <a:p>
            <a:pPr algn="ctr"/>
            <a:r>
              <a:rPr lang="en-US" dirty="0"/>
              <a:t>Keep it off!</a:t>
            </a:r>
          </a:p>
        </p:txBody>
      </p:sp>
    </p:spTree>
    <p:extLst>
      <p:ext uri="{BB962C8B-B14F-4D97-AF65-F5344CB8AC3E}">
        <p14:creationId xmlns:p14="http://schemas.microsoft.com/office/powerpoint/2010/main" val="37658796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approaches to data preservation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127</a:t>
            </a:fld>
            <a:endParaRPr lang="en-US" dirty="0"/>
          </a:p>
        </p:txBody>
      </p:sp>
      <p:graphicFrame>
        <p:nvGraphicFramePr>
          <p:cNvPr id="7" name="Content Placeholder 6"/>
          <p:cNvGraphicFramePr>
            <a:graphicFrameLocks noGrp="1"/>
          </p:cNvGraphicFramePr>
          <p:nvPr>
            <p:ph sz="quarter" idx="1"/>
            <p:extLst/>
          </p:nvPr>
        </p:nvGraphicFramePr>
        <p:xfrm>
          <a:off x="228600" y="1219200"/>
          <a:ext cx="8686800" cy="5064760"/>
        </p:xfrm>
        <a:graphic>
          <a:graphicData uri="http://schemas.openxmlformats.org/drawingml/2006/table">
            <a:tbl>
              <a:tblPr firstRow="1" bandRow="1">
                <a:tableStyleId>{10A1B5D5-9B99-4C35-A422-299274C87663}</a:tableStyleId>
              </a:tblPr>
              <a:tblGrid>
                <a:gridCol w="25908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370840">
                <a:tc>
                  <a:txBody>
                    <a:bodyPr/>
                    <a:lstStyle/>
                    <a:p>
                      <a:r>
                        <a:rPr lang="en-US" sz="1600" dirty="0"/>
                        <a:t>What to preserve</a:t>
                      </a:r>
                    </a:p>
                  </a:txBody>
                  <a:tcPr/>
                </a:tc>
                <a:tc>
                  <a:txBody>
                    <a:bodyPr/>
                    <a:lstStyle/>
                    <a:p>
                      <a:r>
                        <a:rPr lang="en-US" sz="1600" dirty="0"/>
                        <a:t>Implications</a:t>
                      </a:r>
                    </a:p>
                  </a:txBody>
                  <a:tcPr/>
                </a:tc>
                <a:extLst>
                  <a:ext uri="{0D108BD9-81ED-4DB2-BD59-A6C34878D82A}">
                    <a16:rowId xmlns:a16="http://schemas.microsoft.com/office/drawing/2014/main" val="10000"/>
                  </a:ext>
                </a:extLst>
              </a:tr>
              <a:tr h="370840">
                <a:tc>
                  <a:txBody>
                    <a:bodyPr/>
                    <a:lstStyle/>
                    <a:p>
                      <a:r>
                        <a:rPr lang="en-US" sz="1600" dirty="0"/>
                        <a:t>Original hard drive</a:t>
                      </a:r>
                    </a:p>
                  </a:txBody>
                  <a:tcPr/>
                </a:tc>
                <a:tc>
                  <a:txBody>
                    <a:bodyPr/>
                    <a:lstStyle/>
                    <a:p>
                      <a:r>
                        <a:rPr lang="en-US" sz="1600" dirty="0"/>
                        <a:t>Any operations</a:t>
                      </a:r>
                      <a:r>
                        <a:rPr lang="en-US" sz="1600" baseline="0" dirty="0"/>
                        <a:t> that are needed can be performed.  Physical damage / failure of the original hard drive may render its contents inaccessible</a:t>
                      </a:r>
                      <a:endParaRPr lang="en-US" sz="1600" dirty="0"/>
                    </a:p>
                  </a:txBody>
                  <a:tcPr/>
                </a:tc>
                <a:extLst>
                  <a:ext uri="{0D108BD9-81ED-4DB2-BD59-A6C34878D82A}">
                    <a16:rowId xmlns:a16="http://schemas.microsoft.com/office/drawing/2014/main" val="10001"/>
                  </a:ext>
                </a:extLst>
              </a:tr>
              <a:tr h="370840">
                <a:tc>
                  <a:txBody>
                    <a:bodyPr/>
                    <a:lstStyle/>
                    <a:p>
                      <a:r>
                        <a:rPr lang="en-US" sz="1600" dirty="0"/>
                        <a:t>Forensic duplicate of original</a:t>
                      </a:r>
                      <a:r>
                        <a:rPr lang="en-US" sz="1600" baseline="0" dirty="0"/>
                        <a:t> hard drive</a:t>
                      </a:r>
                      <a:endParaRPr lang="en-US" sz="1600" dirty="0"/>
                    </a:p>
                  </a:txBody>
                  <a:tcPr/>
                </a:tc>
                <a:tc>
                  <a:txBody>
                    <a:bodyPr/>
                    <a:lstStyle/>
                    <a:p>
                      <a:r>
                        <a:rPr lang="en-US" sz="1600" dirty="0"/>
                        <a:t>The entire contents of the hard drive are preserved, including deleted data. This is</a:t>
                      </a:r>
                      <a:r>
                        <a:rPr lang="en-US" sz="1600" baseline="0" dirty="0"/>
                        <a:t> generally done performing a bit-stream copy. </a:t>
                      </a:r>
                      <a:r>
                        <a:rPr lang="en-US" sz="1600" dirty="0"/>
                        <a:t>However,</a:t>
                      </a:r>
                      <a:r>
                        <a:rPr lang="en-US" sz="1600" baseline="0" dirty="0"/>
                        <a:t> it may be infeasible or not permitted under certain circumstances (e.g., very large hard drives, legal protection of certain files)</a:t>
                      </a:r>
                      <a:endParaRPr lang="en-US" sz="1600" dirty="0"/>
                    </a:p>
                  </a:txBody>
                  <a:tcPr/>
                </a:tc>
                <a:extLst>
                  <a:ext uri="{0D108BD9-81ED-4DB2-BD59-A6C34878D82A}">
                    <a16:rowId xmlns:a16="http://schemas.microsoft.com/office/drawing/2014/main" val="10002"/>
                  </a:ext>
                </a:extLst>
              </a:tr>
              <a:tr h="370840">
                <a:tc>
                  <a:txBody>
                    <a:bodyPr/>
                    <a:lstStyle/>
                    <a:p>
                      <a:r>
                        <a:rPr lang="en-US" sz="1600" dirty="0"/>
                        <a:t>Select files from original hard drive</a:t>
                      </a:r>
                    </a:p>
                  </a:txBody>
                  <a:tcPr/>
                </a:tc>
                <a:tc>
                  <a:txBody>
                    <a:bodyPr/>
                    <a:lstStyle/>
                    <a:p>
                      <a:r>
                        <a:rPr lang="en-US" sz="1600" dirty="0"/>
                        <a:t>Other files on the hard drive that may be relevant</a:t>
                      </a:r>
                      <a:r>
                        <a:rPr lang="en-US" sz="1600" baseline="0" dirty="0"/>
                        <a:t> will not be preserved, and deleted data will not be preserved. Furthermore, for the selected files, important information or metadata may be lost or misinterpreted during acquisition.</a:t>
                      </a:r>
                      <a:endParaRPr lang="en-US" sz="1600" dirty="0"/>
                    </a:p>
                  </a:txBody>
                  <a:tcPr/>
                </a:tc>
                <a:extLst>
                  <a:ext uri="{0D108BD9-81ED-4DB2-BD59-A6C34878D82A}">
                    <a16:rowId xmlns:a16="http://schemas.microsoft.com/office/drawing/2014/main" val="10003"/>
                  </a:ext>
                </a:extLst>
              </a:tr>
              <a:tr h="370840">
                <a:tc>
                  <a:txBody>
                    <a:bodyPr/>
                    <a:lstStyle/>
                    <a:p>
                      <a:r>
                        <a:rPr lang="en-US" sz="1600" dirty="0"/>
                        <a:t>Converted</a:t>
                      </a:r>
                      <a:r>
                        <a:rPr lang="en-US" sz="1600" baseline="0" dirty="0"/>
                        <a:t> versions of files from original hard drive</a:t>
                      </a:r>
                      <a:endParaRPr lang="en-US" sz="1600" dirty="0"/>
                    </a:p>
                  </a:txBody>
                  <a:tcPr/>
                </a:tc>
                <a:tc>
                  <a:txBody>
                    <a:bodyPr/>
                    <a:lstStyle/>
                    <a:p>
                      <a:r>
                        <a:rPr lang="en-US" sz="1600" dirty="0"/>
                        <a:t>For the selected files, important information or metadata may be lost or misinterpreted during conversion</a:t>
                      </a:r>
                    </a:p>
                  </a:txBody>
                  <a:tcPr/>
                </a:tc>
                <a:extLst>
                  <a:ext uri="{0D108BD9-81ED-4DB2-BD59-A6C34878D82A}">
                    <a16:rowId xmlns:a16="http://schemas.microsoft.com/office/drawing/2014/main" val="10004"/>
                  </a:ext>
                </a:extLst>
              </a:tr>
              <a:tr h="370840">
                <a:tc>
                  <a:txBody>
                    <a:bodyPr/>
                    <a:lstStyle/>
                    <a:p>
                      <a:r>
                        <a:rPr lang="en-US" sz="1600" dirty="0"/>
                        <a:t>Relevant portions of files from original hard drive</a:t>
                      </a:r>
                    </a:p>
                  </a:txBody>
                  <a:tcPr/>
                </a:tc>
                <a:tc>
                  <a:txBody>
                    <a:bodyPr/>
                    <a:lstStyle/>
                    <a:p>
                      <a:r>
                        <a:rPr lang="en-US" sz="1600" dirty="0"/>
                        <a:t>Digital investigators</a:t>
                      </a:r>
                      <a:r>
                        <a:rPr lang="en-US" sz="1600" baseline="0" dirty="0"/>
                        <a:t> only know what is relevant at a certain moment and may miss some relevant information, particularly if new facts come to light later</a:t>
                      </a:r>
                    </a:p>
                  </a:txBody>
                  <a:tcPr/>
                </a:tc>
                <a:extLst>
                  <a:ext uri="{0D108BD9-81ED-4DB2-BD59-A6C34878D82A}">
                    <a16:rowId xmlns:a16="http://schemas.microsoft.com/office/drawing/2014/main" val="10005"/>
                  </a:ext>
                </a:extLst>
              </a:tr>
              <a:tr h="370840">
                <a:tc>
                  <a:txBody>
                    <a:bodyPr/>
                    <a:lstStyle/>
                    <a:p>
                      <a:r>
                        <a:rPr lang="en-US" sz="1600" dirty="0"/>
                        <a:t>Written notes detailing portions of files</a:t>
                      </a:r>
                    </a:p>
                  </a:txBody>
                  <a:tcPr/>
                </a:tc>
                <a:tc>
                  <a:txBody>
                    <a:bodyPr/>
                    <a:lstStyle/>
                    <a:p>
                      <a:r>
                        <a:rPr lang="en-US" sz="1600" baseline="0" dirty="0"/>
                        <a:t>The approach does not preserve the original digital evidence and is not feasible with large amounts of data</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127350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Handling mobile devices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128</a:t>
            </a:fld>
            <a:endParaRPr lang="en-US" dirty="0"/>
          </a:p>
        </p:txBody>
      </p:sp>
    </p:spTree>
    <p:extLst>
      <p:ext uri="{BB962C8B-B14F-4D97-AF65-F5344CB8AC3E}">
        <p14:creationId xmlns:p14="http://schemas.microsoft.com/office/powerpoint/2010/main" val="8444008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Mobile devices were found in crime scene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129</a:t>
            </a:fld>
            <a:endParaRPr lang="en-US" dirty="0"/>
          </a:p>
        </p:txBody>
      </p:sp>
      <p:sp>
        <p:nvSpPr>
          <p:cNvPr id="6" name="Content Placeholder 5"/>
          <p:cNvSpPr>
            <a:spLocks noGrp="1"/>
          </p:cNvSpPr>
          <p:nvPr>
            <p:ph sz="quarter" idx="1"/>
          </p:nvPr>
        </p:nvSpPr>
        <p:spPr/>
        <p:txBody>
          <a:bodyPr/>
          <a:lstStyle/>
          <a:p>
            <a:pPr marL="0" indent="0" algn="ctr">
              <a:buNone/>
            </a:pPr>
            <a:endParaRPr lang="en-US" sz="1600" b="1" dirty="0"/>
          </a:p>
          <a:p>
            <a:pPr marL="0" indent="0" algn="ctr">
              <a:buNone/>
            </a:pPr>
            <a:r>
              <a:rPr lang="en-US" b="1" dirty="0"/>
              <a:t>How to acquire the data from such devices?</a:t>
            </a:r>
          </a:p>
        </p:txBody>
      </p:sp>
      <p:pic>
        <p:nvPicPr>
          <p:cNvPr id="17" name="Picture 16"/>
          <p:cNvPicPr>
            <a:picLocks noChangeAspect="1"/>
          </p:cNvPicPr>
          <p:nvPr/>
        </p:nvPicPr>
        <p:blipFill>
          <a:blip r:embed="rId2"/>
          <a:stretch>
            <a:fillRect/>
          </a:stretch>
        </p:blipFill>
        <p:spPr>
          <a:xfrm>
            <a:off x="304800" y="2883932"/>
            <a:ext cx="2805793" cy="2825646"/>
          </a:xfrm>
          <a:prstGeom prst="rect">
            <a:avLst/>
          </a:prstGeom>
        </p:spPr>
      </p:pic>
      <p:pic>
        <p:nvPicPr>
          <p:cNvPr id="18" name="Picture 17"/>
          <p:cNvPicPr>
            <a:picLocks noChangeAspect="1"/>
          </p:cNvPicPr>
          <p:nvPr/>
        </p:nvPicPr>
        <p:blipFill>
          <a:blip r:embed="rId3"/>
          <a:stretch>
            <a:fillRect/>
          </a:stretch>
        </p:blipFill>
        <p:spPr>
          <a:xfrm>
            <a:off x="3209761" y="3983268"/>
            <a:ext cx="3343439" cy="1912134"/>
          </a:xfrm>
          <a:prstGeom prst="rect">
            <a:avLst/>
          </a:prstGeom>
        </p:spPr>
      </p:pic>
      <p:pic>
        <p:nvPicPr>
          <p:cNvPr id="19" name="Picture 18"/>
          <p:cNvPicPr>
            <a:picLocks noChangeAspect="1"/>
          </p:cNvPicPr>
          <p:nvPr/>
        </p:nvPicPr>
        <p:blipFill>
          <a:blip r:embed="rId4"/>
          <a:stretch>
            <a:fillRect/>
          </a:stretch>
        </p:blipFill>
        <p:spPr>
          <a:xfrm>
            <a:off x="6400800" y="2876588"/>
            <a:ext cx="2438400" cy="1537590"/>
          </a:xfrm>
          <a:prstGeom prst="rect">
            <a:avLst/>
          </a:prstGeom>
        </p:spPr>
      </p:pic>
      <p:sp>
        <p:nvSpPr>
          <p:cNvPr id="20" name="TextBox 19"/>
          <p:cNvSpPr txBox="1"/>
          <p:nvPr/>
        </p:nvSpPr>
        <p:spPr>
          <a:xfrm>
            <a:off x="182046" y="2514600"/>
            <a:ext cx="2865954" cy="369332"/>
          </a:xfrm>
          <a:prstGeom prst="rect">
            <a:avLst/>
          </a:prstGeom>
          <a:noFill/>
        </p:spPr>
        <p:txBody>
          <a:bodyPr wrap="square" rtlCol="0">
            <a:spAutoFit/>
          </a:bodyPr>
          <a:lstStyle/>
          <a:p>
            <a:pPr algn="ctr"/>
            <a:r>
              <a:rPr lang="en-US" b="1" dirty="0"/>
              <a:t>Mobile Phones</a:t>
            </a:r>
          </a:p>
        </p:txBody>
      </p:sp>
      <p:sp>
        <p:nvSpPr>
          <p:cNvPr id="21" name="TextBox 20"/>
          <p:cNvSpPr txBox="1"/>
          <p:nvPr/>
        </p:nvSpPr>
        <p:spPr>
          <a:xfrm>
            <a:off x="3429000" y="3587646"/>
            <a:ext cx="2865954" cy="369332"/>
          </a:xfrm>
          <a:prstGeom prst="rect">
            <a:avLst/>
          </a:prstGeom>
          <a:noFill/>
        </p:spPr>
        <p:txBody>
          <a:bodyPr wrap="square" rtlCol="0">
            <a:spAutoFit/>
          </a:bodyPr>
          <a:lstStyle/>
          <a:p>
            <a:pPr algn="ctr"/>
            <a:r>
              <a:rPr lang="en-US" b="1" dirty="0"/>
              <a:t>PDAs</a:t>
            </a:r>
          </a:p>
        </p:txBody>
      </p:sp>
      <p:sp>
        <p:nvSpPr>
          <p:cNvPr id="22" name="TextBox 21"/>
          <p:cNvSpPr txBox="1"/>
          <p:nvPr/>
        </p:nvSpPr>
        <p:spPr>
          <a:xfrm>
            <a:off x="6096000" y="2520846"/>
            <a:ext cx="2865954" cy="369332"/>
          </a:xfrm>
          <a:prstGeom prst="rect">
            <a:avLst/>
          </a:prstGeom>
          <a:noFill/>
        </p:spPr>
        <p:txBody>
          <a:bodyPr wrap="square" rtlCol="0">
            <a:spAutoFit/>
          </a:bodyPr>
          <a:lstStyle/>
          <a:p>
            <a:pPr algn="ctr"/>
            <a:r>
              <a:rPr lang="en-US" b="1" dirty="0"/>
              <a:t>Smartphones</a:t>
            </a:r>
          </a:p>
        </p:txBody>
      </p:sp>
    </p:spTree>
    <p:extLst>
      <p:ext uri="{BB962C8B-B14F-4D97-AF65-F5344CB8AC3E}">
        <p14:creationId xmlns:p14="http://schemas.microsoft.com/office/powerpoint/2010/main" val="2793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Segurança</a:t>
            </a:r>
            <a:r>
              <a:rPr lang="en-US" dirty="0"/>
              <a:t> </a:t>
            </a:r>
            <a:r>
              <a:rPr lang="en-US" dirty="0" err="1"/>
              <a:t>forense</a:t>
            </a:r>
            <a:r>
              <a:rPr lang="en-US" dirty="0"/>
              <a:t> vs. </a:t>
            </a:r>
            <a:r>
              <a:rPr lang="en-US" dirty="0" err="1"/>
              <a:t>outras</a:t>
            </a:r>
            <a:r>
              <a:rPr lang="en-US" dirty="0"/>
              <a:t> </a:t>
            </a:r>
            <a:r>
              <a:rPr lang="en-US" dirty="0" err="1"/>
              <a:t>disciplinas</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a:t>
            </a:fld>
            <a:endParaRPr lang="en-US" dirty="0"/>
          </a:p>
        </p:txBody>
      </p:sp>
      <p:sp>
        <p:nvSpPr>
          <p:cNvPr id="6" name="Content Placeholder 5"/>
          <p:cNvSpPr>
            <a:spLocks noGrp="1"/>
          </p:cNvSpPr>
          <p:nvPr>
            <p:ph sz="quarter" idx="1"/>
          </p:nvPr>
        </p:nvSpPr>
        <p:spPr>
          <a:xfrm>
            <a:off x="2235200" y="1219200"/>
            <a:ext cx="6604000" cy="4937760"/>
          </a:xfrm>
        </p:spPr>
        <p:txBody>
          <a:bodyPr>
            <a:normAutofit fontScale="92500" lnSpcReduction="10000"/>
          </a:bodyPr>
          <a:lstStyle/>
          <a:p>
            <a:endParaRPr lang="en-US" b="1" dirty="0"/>
          </a:p>
          <a:p>
            <a:r>
              <a:rPr lang="en-US" b="1" dirty="0" err="1"/>
              <a:t>Segurança</a:t>
            </a:r>
            <a:r>
              <a:rPr lang="en-US" b="1" dirty="0"/>
              <a:t> de </a:t>
            </a:r>
            <a:r>
              <a:rPr lang="en-US" b="1" dirty="0" err="1"/>
              <a:t>computadores</a:t>
            </a:r>
            <a:r>
              <a:rPr lang="en-US" b="1" dirty="0"/>
              <a:t> </a:t>
            </a:r>
            <a:r>
              <a:rPr lang="en-US" dirty="0" err="1"/>
              <a:t>debruça</a:t>
            </a:r>
            <a:r>
              <a:rPr lang="en-US" dirty="0"/>
              <a:t>-se </a:t>
            </a:r>
            <a:r>
              <a:rPr lang="en-US" dirty="0" err="1"/>
              <a:t>sobretudo</a:t>
            </a:r>
            <a:r>
              <a:rPr lang="en-US" dirty="0"/>
              <a:t> com </a:t>
            </a:r>
            <a:r>
              <a:rPr lang="en-US" dirty="0" err="1"/>
              <a:t>prevenção</a:t>
            </a:r>
            <a:r>
              <a:rPr lang="en-US" dirty="0"/>
              <a:t> de </a:t>
            </a:r>
            <a:r>
              <a:rPr lang="en-US" dirty="0" err="1"/>
              <a:t>acesso</a:t>
            </a:r>
            <a:r>
              <a:rPr lang="en-US" dirty="0"/>
              <a:t> </a:t>
            </a:r>
            <a:r>
              <a:rPr lang="en-US" dirty="0" err="1"/>
              <a:t>não</a:t>
            </a:r>
            <a:r>
              <a:rPr lang="en-US" dirty="0"/>
              <a:t> </a:t>
            </a:r>
            <a:r>
              <a:rPr lang="en-US" dirty="0" err="1"/>
              <a:t>autorizado</a:t>
            </a:r>
            <a:r>
              <a:rPr lang="en-US" dirty="0"/>
              <a:t>, </a:t>
            </a:r>
            <a:r>
              <a:rPr lang="en-US" dirty="0" err="1"/>
              <a:t>bem</a:t>
            </a:r>
            <a:r>
              <a:rPr lang="en-US" dirty="0"/>
              <a:t> </a:t>
            </a:r>
            <a:r>
              <a:rPr lang="en-US" dirty="0" err="1"/>
              <a:t>como</a:t>
            </a:r>
            <a:r>
              <a:rPr lang="en-US" dirty="0"/>
              <a:t> a </a:t>
            </a:r>
            <a:r>
              <a:rPr lang="en-US" dirty="0" err="1"/>
              <a:t>manutenção</a:t>
            </a:r>
            <a:r>
              <a:rPr lang="en-US" dirty="0"/>
              <a:t> de </a:t>
            </a:r>
            <a:r>
              <a:rPr lang="en-US" dirty="0" err="1"/>
              <a:t>confiabilidade</a:t>
            </a:r>
            <a:r>
              <a:rPr lang="en-US" dirty="0"/>
              <a:t>, </a:t>
            </a:r>
            <a:r>
              <a:rPr lang="en-US" dirty="0" err="1"/>
              <a:t>integridade</a:t>
            </a:r>
            <a:r>
              <a:rPr lang="en-US" dirty="0"/>
              <a:t>, e </a:t>
            </a:r>
            <a:r>
              <a:rPr lang="en-US" dirty="0" err="1"/>
              <a:t>disponibilidade</a:t>
            </a:r>
            <a:r>
              <a:rPr lang="en-US" dirty="0"/>
              <a:t> de </a:t>
            </a:r>
            <a:r>
              <a:rPr lang="en-US" dirty="0" err="1"/>
              <a:t>sistemas</a:t>
            </a:r>
            <a:r>
              <a:rPr lang="en-US" dirty="0"/>
              <a:t> de </a:t>
            </a:r>
            <a:r>
              <a:rPr lang="en-US" dirty="0" err="1"/>
              <a:t>computadores</a:t>
            </a:r>
            <a:endParaRPr lang="en-US" dirty="0"/>
          </a:p>
          <a:p>
            <a:endParaRPr lang="en-US" dirty="0"/>
          </a:p>
          <a:p>
            <a:r>
              <a:rPr lang="en-US" b="1" dirty="0" err="1"/>
              <a:t>Recuperação</a:t>
            </a:r>
            <a:r>
              <a:rPr lang="en-US" b="1" dirty="0"/>
              <a:t> de dados</a:t>
            </a:r>
            <a:r>
              <a:rPr lang="en-US" dirty="0"/>
              <a:t> </a:t>
            </a:r>
            <a:r>
              <a:rPr lang="en-US" dirty="0" err="1"/>
              <a:t>é</a:t>
            </a:r>
            <a:r>
              <a:rPr lang="en-US" dirty="0"/>
              <a:t> o </a:t>
            </a:r>
            <a:r>
              <a:rPr lang="en-US" dirty="0" err="1"/>
              <a:t>processo</a:t>
            </a:r>
            <a:r>
              <a:rPr lang="en-US" dirty="0"/>
              <a:t> de </a:t>
            </a:r>
            <a:r>
              <a:rPr lang="en-US" dirty="0" err="1"/>
              <a:t>recuperar</a:t>
            </a:r>
            <a:r>
              <a:rPr lang="en-US" dirty="0"/>
              <a:t> dados </a:t>
            </a:r>
            <a:r>
              <a:rPr lang="en-US" dirty="0" err="1"/>
              <a:t>inacessíveis</a:t>
            </a:r>
            <a:r>
              <a:rPr lang="en-US" dirty="0"/>
              <a:t> a </a:t>
            </a:r>
            <a:r>
              <a:rPr lang="en-US" dirty="0" err="1"/>
              <a:t>partir</a:t>
            </a:r>
            <a:r>
              <a:rPr lang="en-US" dirty="0"/>
              <a:t> de </a:t>
            </a:r>
            <a:r>
              <a:rPr lang="en-US" dirty="0" err="1"/>
              <a:t>sistemas</a:t>
            </a:r>
            <a:r>
              <a:rPr lang="en-US" dirty="0"/>
              <a:t> de </a:t>
            </a:r>
            <a:r>
              <a:rPr lang="en-US" dirty="0" err="1"/>
              <a:t>computadores</a:t>
            </a:r>
            <a:r>
              <a:rPr lang="en-US" dirty="0"/>
              <a:t> </a:t>
            </a:r>
            <a:r>
              <a:rPr lang="en-US" dirty="0" err="1"/>
              <a:t>corrompidos</a:t>
            </a:r>
            <a:r>
              <a:rPr lang="en-US" dirty="0"/>
              <a:t> </a:t>
            </a:r>
            <a:r>
              <a:rPr lang="en-US" dirty="0" err="1"/>
              <a:t>ou</a:t>
            </a:r>
            <a:r>
              <a:rPr lang="en-US" dirty="0"/>
              <a:t> </a:t>
            </a:r>
            <a:r>
              <a:rPr lang="en-US" dirty="0" err="1"/>
              <a:t>danificados</a:t>
            </a:r>
            <a:r>
              <a:rPr lang="en-US" dirty="0"/>
              <a:t> </a:t>
            </a:r>
            <a:r>
              <a:rPr lang="en-US" dirty="0" err="1"/>
              <a:t>não</a:t>
            </a:r>
            <a:r>
              <a:rPr lang="en-US" dirty="0"/>
              <a:t> </a:t>
            </a:r>
            <a:r>
              <a:rPr lang="en-US" dirty="0" err="1"/>
              <a:t>necessariamente</a:t>
            </a:r>
            <a:r>
              <a:rPr lang="en-US" dirty="0"/>
              <a:t> no </a:t>
            </a:r>
            <a:r>
              <a:rPr lang="en-US" dirty="0" err="1"/>
              <a:t>âmbito</a:t>
            </a:r>
            <a:r>
              <a:rPr lang="en-US" dirty="0"/>
              <a:t> de </a:t>
            </a:r>
            <a:r>
              <a:rPr lang="en-US" dirty="0" err="1"/>
              <a:t>uma</a:t>
            </a:r>
            <a:r>
              <a:rPr lang="en-US" dirty="0"/>
              <a:t> </a:t>
            </a:r>
            <a:r>
              <a:rPr lang="en-US" dirty="0" err="1"/>
              <a:t>investigação</a:t>
            </a:r>
            <a:r>
              <a:rPr lang="en-US" dirty="0"/>
              <a:t> digital</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52400" y="4191000"/>
            <a:ext cx="2235200" cy="16764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0" y="1906443"/>
            <a:ext cx="2142575" cy="1444589"/>
          </a:xfrm>
          <a:prstGeom prst="rect">
            <a:avLst/>
          </a:prstGeom>
        </p:spPr>
      </p:pic>
    </p:spTree>
    <p:extLst>
      <p:ext uri="{BB962C8B-B14F-4D97-AF65-F5344CB8AC3E}">
        <p14:creationId xmlns:p14="http://schemas.microsoft.com/office/powerpoint/2010/main" val="42773972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Where mobile devices store their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130</a:t>
            </a:fld>
            <a:endParaRPr lang="en-US" dirty="0"/>
          </a:p>
        </p:txBody>
      </p:sp>
      <p:sp>
        <p:nvSpPr>
          <p:cNvPr id="9" name="Content Placeholder 8"/>
          <p:cNvSpPr>
            <a:spLocks noGrp="1"/>
          </p:cNvSpPr>
          <p:nvPr>
            <p:ph sz="quarter" idx="1"/>
          </p:nvPr>
        </p:nvSpPr>
        <p:spPr/>
        <p:txBody>
          <a:bodyPr>
            <a:normAutofit/>
          </a:bodyPr>
          <a:lstStyle/>
          <a:p>
            <a:pPr lvl="5"/>
            <a:endParaRPr lang="en-US" dirty="0"/>
          </a:p>
          <a:p>
            <a:r>
              <a:rPr lang="en-US" dirty="0"/>
              <a:t>Android applications primarily store data persistently in two locations: </a:t>
            </a:r>
            <a:r>
              <a:rPr lang="en-US" b="1" dirty="0"/>
              <a:t>internal</a:t>
            </a:r>
            <a:r>
              <a:rPr lang="en-US" dirty="0"/>
              <a:t> and </a:t>
            </a:r>
            <a:r>
              <a:rPr lang="en-US" b="1" dirty="0"/>
              <a:t>external</a:t>
            </a:r>
            <a:r>
              <a:rPr lang="en-US" dirty="0"/>
              <a:t> storage</a:t>
            </a:r>
          </a:p>
          <a:p>
            <a:endParaRPr lang="en-US" dirty="0"/>
          </a:p>
          <a:p>
            <a:r>
              <a:rPr lang="en-US" dirty="0"/>
              <a:t>External data storage (SD card)</a:t>
            </a:r>
          </a:p>
          <a:p>
            <a:pPr lvl="1"/>
            <a:r>
              <a:rPr lang="en-US" dirty="0"/>
              <a:t>Data can be stored in any location</a:t>
            </a:r>
          </a:p>
          <a:p>
            <a:pPr lvl="1"/>
            <a:endParaRPr lang="en-US" dirty="0"/>
          </a:p>
          <a:p>
            <a:r>
              <a:rPr lang="en-US" dirty="0"/>
              <a:t>Internal data storage</a:t>
            </a:r>
          </a:p>
          <a:p>
            <a:pPr lvl="1"/>
            <a:r>
              <a:rPr lang="en-US" dirty="0"/>
              <a:t>The location is predefined and controlled by the Android APIs</a:t>
            </a:r>
          </a:p>
          <a:p>
            <a:pPr lvl="1"/>
            <a:r>
              <a:rPr lang="en-US" dirty="0"/>
              <a:t>Internal data of all apps is saved in </a:t>
            </a:r>
            <a:r>
              <a:rPr lang="en-US" sz="2000" dirty="0"/>
              <a:t>/data/data/&lt;</a:t>
            </a:r>
            <a:r>
              <a:rPr lang="en-US" sz="2000" dirty="0" err="1"/>
              <a:t>apppkg</a:t>
            </a:r>
            <a:r>
              <a:rPr lang="en-US" sz="2000" dirty="0"/>
              <a:t>&gt;</a:t>
            </a:r>
            <a:endParaRPr lang="en-US" dirty="0"/>
          </a:p>
          <a:p>
            <a:pPr lvl="1"/>
            <a:r>
              <a:rPr lang="en-US" dirty="0"/>
              <a:t>E.g., e-mail client location </a:t>
            </a:r>
            <a:r>
              <a:rPr lang="en-US" sz="2000" dirty="0"/>
              <a:t>/data/data/</a:t>
            </a:r>
            <a:r>
              <a:rPr lang="en-US" sz="2000" dirty="0" err="1"/>
              <a:t>com.android.email</a:t>
            </a:r>
            <a:endParaRPr lang="en-US" sz="2000" dirty="0"/>
          </a:p>
        </p:txBody>
      </p:sp>
      <p:pic>
        <p:nvPicPr>
          <p:cNvPr id="2" name="Picture 1" descr="512gbsandisk-100429437-ori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37328"/>
            <a:ext cx="1524000" cy="1882589"/>
          </a:xfrm>
          <a:prstGeom prst="rect">
            <a:avLst/>
          </a:prstGeom>
        </p:spPr>
      </p:pic>
    </p:spTree>
    <p:extLst>
      <p:ext uri="{BB962C8B-B14F-4D97-AF65-F5344CB8AC3E}">
        <p14:creationId xmlns:p14="http://schemas.microsoft.com/office/powerpoint/2010/main" val="22245659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152400"/>
            <a:ext cx="7620000" cy="914400"/>
          </a:xfrm>
        </p:spPr>
        <p:txBody>
          <a:bodyPr>
            <a:normAutofit fontScale="90000"/>
          </a:bodyPr>
          <a:lstStyle/>
          <a:p>
            <a:r>
              <a:rPr lang="en-US" dirty="0"/>
              <a:t>What’s special about data acquisition in mobiles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131</a:t>
            </a:fld>
            <a:endParaRPr lang="en-US" dirty="0"/>
          </a:p>
        </p:txBody>
      </p:sp>
      <p:sp>
        <p:nvSpPr>
          <p:cNvPr id="7" name="Content Placeholder 6"/>
          <p:cNvSpPr>
            <a:spLocks noGrp="1"/>
          </p:cNvSpPr>
          <p:nvPr>
            <p:ph sz="quarter" idx="1"/>
          </p:nvPr>
        </p:nvSpPr>
        <p:spPr>
          <a:xfrm>
            <a:off x="457200" y="1219200"/>
            <a:ext cx="8232648" cy="4937760"/>
          </a:xfrm>
        </p:spPr>
        <p:txBody>
          <a:bodyPr>
            <a:normAutofit fontScale="92500" lnSpcReduction="10000"/>
          </a:bodyPr>
          <a:lstStyle/>
          <a:p>
            <a:endParaRPr lang="en-US" dirty="0"/>
          </a:p>
          <a:p>
            <a:r>
              <a:rPr lang="en-US" b="1" dirty="0"/>
              <a:t>Can’t remove persistent memory off the device</a:t>
            </a:r>
          </a:p>
          <a:p>
            <a:pPr lvl="1"/>
            <a:r>
              <a:rPr lang="en-US" dirty="0"/>
              <a:t>Depend on the device’s firmware / OS to access the data</a:t>
            </a:r>
          </a:p>
          <a:p>
            <a:endParaRPr lang="en-US" dirty="0"/>
          </a:p>
          <a:p>
            <a:r>
              <a:rPr lang="en-US" b="1" dirty="0"/>
              <a:t>The firmware / OS of the device restricts access to data</a:t>
            </a:r>
          </a:p>
          <a:p>
            <a:pPr lvl="1"/>
            <a:r>
              <a:rPr lang="en-US" dirty="0"/>
              <a:t>E.g., Android’s debug bridge can’t read app’s private data</a:t>
            </a:r>
          </a:p>
          <a:p>
            <a:pPr lvl="1"/>
            <a:endParaRPr lang="en-US" dirty="0"/>
          </a:p>
          <a:p>
            <a:r>
              <a:rPr lang="en-US" b="1" dirty="0"/>
              <a:t>Linked with outside world via wireless</a:t>
            </a:r>
          </a:p>
          <a:p>
            <a:pPr lvl="1"/>
            <a:r>
              <a:rPr lang="en-US" dirty="0"/>
              <a:t>Commands issued via 4G and </a:t>
            </a:r>
            <a:r>
              <a:rPr lang="en-US" dirty="0" err="1"/>
              <a:t>WiFi</a:t>
            </a:r>
            <a:r>
              <a:rPr lang="en-US" dirty="0"/>
              <a:t> may cause data destruction</a:t>
            </a:r>
          </a:p>
          <a:p>
            <a:pPr lvl="1"/>
            <a:endParaRPr lang="en-US" dirty="0"/>
          </a:p>
          <a:p>
            <a:r>
              <a:rPr lang="en-US" b="1" dirty="0"/>
              <a:t>Depend on battery for power supply</a:t>
            </a:r>
          </a:p>
          <a:p>
            <a:pPr lvl="1"/>
            <a:r>
              <a:rPr lang="en-US" dirty="0"/>
              <a:t>Data may get lost (or made inaccessible) when battery runs out</a:t>
            </a:r>
          </a:p>
        </p:txBody>
      </p:sp>
    </p:spTree>
    <p:extLst>
      <p:ext uri="{BB962C8B-B14F-4D97-AF65-F5344CB8AC3E}">
        <p14:creationId xmlns:p14="http://schemas.microsoft.com/office/powerpoint/2010/main" val="37288032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smartphone was found in the crime scene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132</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What do you do first?</a:t>
            </a:r>
          </a:p>
        </p:txBody>
      </p:sp>
      <p:sp>
        <p:nvSpPr>
          <p:cNvPr id="10" name="Rectangle 9"/>
          <p:cNvSpPr/>
          <p:nvPr/>
        </p:nvSpPr>
        <p:spPr>
          <a:xfrm>
            <a:off x="688848" y="5334000"/>
            <a:ext cx="7921752"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Assume that it’s powered down</a:t>
            </a:r>
          </a:p>
        </p:txBody>
      </p:sp>
      <p:pic>
        <p:nvPicPr>
          <p:cNvPr id="7" name="Picture 6"/>
          <p:cNvPicPr>
            <a:picLocks noChangeAspect="1"/>
          </p:cNvPicPr>
          <p:nvPr/>
        </p:nvPicPr>
        <p:blipFill>
          <a:blip r:embed="rId2"/>
          <a:stretch>
            <a:fillRect/>
          </a:stretch>
        </p:blipFill>
        <p:spPr>
          <a:xfrm>
            <a:off x="2213321" y="2309876"/>
            <a:ext cx="4426642" cy="2490724"/>
          </a:xfrm>
          <a:prstGeom prst="rect">
            <a:avLst/>
          </a:prstGeom>
          <a:ln>
            <a:solidFill>
              <a:srgbClr val="000000"/>
            </a:solidFill>
          </a:ln>
        </p:spPr>
      </p:pic>
    </p:spTree>
    <p:extLst>
      <p:ext uri="{BB962C8B-B14F-4D97-AF65-F5344CB8AC3E}">
        <p14:creationId xmlns:p14="http://schemas.microsoft.com/office/powerpoint/2010/main" val="11606487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Brind</a:t>
            </a:r>
            <a:r>
              <a:rPr lang="en-US" dirty="0"/>
              <a:t> the device and power and data cables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133</a:t>
            </a:fld>
            <a:endParaRPr lang="en-US" dirty="0"/>
          </a:p>
        </p:txBody>
      </p:sp>
      <p:sp>
        <p:nvSpPr>
          <p:cNvPr id="6" name="Content Placeholder 5"/>
          <p:cNvSpPr>
            <a:spLocks noGrp="1"/>
          </p:cNvSpPr>
          <p:nvPr>
            <p:ph sz="quarter" idx="1"/>
          </p:nvPr>
        </p:nvSpPr>
        <p:spPr>
          <a:xfrm>
            <a:off x="457200" y="1219200"/>
            <a:ext cx="5410200" cy="4937760"/>
          </a:xfrm>
        </p:spPr>
        <p:txBody>
          <a:bodyPr>
            <a:normAutofit/>
          </a:bodyPr>
          <a:lstStyle/>
          <a:p>
            <a:endParaRPr lang="en-US" dirty="0"/>
          </a:p>
          <a:p>
            <a:r>
              <a:rPr lang="en-US" dirty="0"/>
              <a:t>It is always prudent to seize the cables directly from the scene</a:t>
            </a:r>
          </a:p>
          <a:p>
            <a:endParaRPr lang="en-US" dirty="0"/>
          </a:p>
          <a:p>
            <a:endParaRPr lang="en-US" dirty="0"/>
          </a:p>
          <a:p>
            <a:r>
              <a:rPr lang="en-US" dirty="0"/>
              <a:t>It’s possible that a newer device is in use and the forensic toolkits do not yet have an appropriate cable</a:t>
            </a:r>
          </a:p>
        </p:txBody>
      </p:sp>
      <p:pic>
        <p:nvPicPr>
          <p:cNvPr id="8" name="Picture 7" descr="wall_car-style-2-log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900" y="1066800"/>
            <a:ext cx="2781300" cy="2781300"/>
          </a:xfrm>
          <a:prstGeom prst="rect">
            <a:avLst/>
          </a:prstGeom>
        </p:spPr>
      </p:pic>
      <p:pic>
        <p:nvPicPr>
          <p:cNvPr id="9" name="Picture 8" descr="1700-0013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3733800"/>
            <a:ext cx="2095500" cy="2095500"/>
          </a:xfrm>
          <a:prstGeom prst="rect">
            <a:avLst/>
          </a:prstGeom>
        </p:spPr>
      </p:pic>
    </p:spTree>
    <p:extLst>
      <p:ext uri="{BB962C8B-B14F-4D97-AF65-F5344CB8AC3E}">
        <p14:creationId xmlns:p14="http://schemas.microsoft.com/office/powerpoint/2010/main" val="177309021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Smudge attack</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134</a:t>
            </a:fld>
            <a:endParaRPr lang="en-US" dirty="0"/>
          </a:p>
        </p:txBody>
      </p:sp>
      <p:sp>
        <p:nvSpPr>
          <p:cNvPr id="6" name="Content Placeholder 5"/>
          <p:cNvSpPr>
            <a:spLocks noGrp="1"/>
          </p:cNvSpPr>
          <p:nvPr>
            <p:ph sz="quarter" idx="1"/>
          </p:nvPr>
        </p:nvSpPr>
        <p:spPr/>
        <p:txBody>
          <a:bodyPr/>
          <a:lstStyle/>
          <a:p>
            <a:r>
              <a:rPr lang="en-US" dirty="0"/>
              <a:t>Infer the lock pattern from the oil smudge left on the display’s surface</a:t>
            </a:r>
          </a:p>
          <a:p>
            <a:pPr lvl="1"/>
            <a:r>
              <a:rPr lang="en-US" dirty="0"/>
              <a:t>First responders must minimize contact with the screen</a:t>
            </a:r>
          </a:p>
          <a:p>
            <a:pPr lvl="1"/>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p:cNvPicPr>
            <a:picLocks noChangeAspect="1"/>
          </p:cNvPicPr>
          <p:nvPr/>
        </p:nvPicPr>
        <p:blipFill>
          <a:blip r:embed="rId2"/>
          <a:stretch>
            <a:fillRect/>
          </a:stretch>
        </p:blipFill>
        <p:spPr>
          <a:xfrm>
            <a:off x="2362200" y="2667000"/>
            <a:ext cx="4495800" cy="3608279"/>
          </a:xfrm>
          <a:prstGeom prst="rect">
            <a:avLst/>
          </a:prstGeom>
        </p:spPr>
      </p:pic>
    </p:spTree>
    <p:extLst>
      <p:ext uri="{BB962C8B-B14F-4D97-AF65-F5344CB8AC3E}">
        <p14:creationId xmlns:p14="http://schemas.microsoft.com/office/powerpoint/2010/main" val="2172873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if the device is powered 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135</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What do you do first?</a:t>
            </a:r>
          </a:p>
        </p:txBody>
      </p:sp>
      <p:sp>
        <p:nvSpPr>
          <p:cNvPr id="10" name="Rectangle 9"/>
          <p:cNvSpPr/>
          <p:nvPr/>
        </p:nvSpPr>
        <p:spPr>
          <a:xfrm>
            <a:off x="688848" y="5334000"/>
            <a:ext cx="7921752" cy="609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Assume that it’s powered on</a:t>
            </a:r>
          </a:p>
        </p:txBody>
      </p:sp>
      <p:pic>
        <p:nvPicPr>
          <p:cNvPr id="8" name="Picture 7" descr="thecostofma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86000"/>
            <a:ext cx="3730513" cy="2717737"/>
          </a:xfrm>
          <a:prstGeom prst="rect">
            <a:avLst/>
          </a:prstGeom>
          <a:ln>
            <a:solidFill>
              <a:srgbClr val="000000"/>
            </a:solidFill>
          </a:ln>
        </p:spPr>
      </p:pic>
    </p:spTree>
    <p:extLst>
      <p:ext uri="{BB962C8B-B14F-4D97-AF65-F5344CB8AC3E}">
        <p14:creationId xmlns:p14="http://schemas.microsoft.com/office/powerpoint/2010/main" val="40876749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If unlocked, network isolation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136</a:t>
            </a:fld>
            <a:endParaRPr lang="en-US" dirty="0"/>
          </a:p>
        </p:txBody>
      </p:sp>
      <p:sp>
        <p:nvSpPr>
          <p:cNvPr id="6" name="Content Placeholder 5"/>
          <p:cNvSpPr>
            <a:spLocks noGrp="1"/>
          </p:cNvSpPr>
          <p:nvPr>
            <p:ph sz="quarter" idx="1"/>
          </p:nvPr>
        </p:nvSpPr>
        <p:spPr>
          <a:xfrm>
            <a:off x="457200" y="1219200"/>
            <a:ext cx="7010400" cy="4937760"/>
          </a:xfrm>
        </p:spPr>
        <p:txBody>
          <a:bodyPr>
            <a:normAutofit fontScale="92500" lnSpcReduction="10000"/>
          </a:bodyPr>
          <a:lstStyle/>
          <a:p>
            <a:pPr lvl="4"/>
            <a:endParaRPr lang="en-US" dirty="0"/>
          </a:p>
          <a:p>
            <a:r>
              <a:rPr lang="en-US" dirty="0"/>
              <a:t>Crucial to isolate the device from the network</a:t>
            </a:r>
          </a:p>
          <a:p>
            <a:pPr lvl="1"/>
            <a:r>
              <a:rPr lang="en-US" dirty="0"/>
              <a:t>In the worst case, a remote wipe could be initiated on the device</a:t>
            </a:r>
          </a:p>
          <a:p>
            <a:pPr lvl="1"/>
            <a:r>
              <a:rPr lang="en-US" dirty="0"/>
              <a:t>In other circumstances, additional messages can be received or removed by triggers outside our control</a:t>
            </a:r>
          </a:p>
          <a:p>
            <a:pPr lvl="1"/>
            <a:endParaRPr lang="en-US" dirty="0"/>
          </a:p>
          <a:p>
            <a:r>
              <a:rPr lang="en-US" dirty="0"/>
              <a:t>Isolation should prevent reception of new calls, messages, or commands that could </a:t>
            </a:r>
            <a:r>
              <a:rPr lang="en-US" b="1" dirty="0"/>
              <a:t>alter</a:t>
            </a:r>
            <a:r>
              <a:rPr lang="en-US" dirty="0"/>
              <a:t> or </a:t>
            </a:r>
            <a:r>
              <a:rPr lang="en-US" b="1" dirty="0"/>
              <a:t>destroy</a:t>
            </a:r>
            <a:r>
              <a:rPr lang="en-US" dirty="0"/>
              <a:t> evidence</a:t>
            </a:r>
          </a:p>
          <a:p>
            <a:pPr marL="0" indent="0">
              <a:buNone/>
            </a:pPr>
            <a:endParaRPr lang="en-US" dirty="0"/>
          </a:p>
          <a:p>
            <a:r>
              <a:rPr lang="en-US" dirty="0"/>
              <a:t>Need to cover several wireless interfaces:</a:t>
            </a:r>
          </a:p>
          <a:p>
            <a:pPr lvl="1"/>
            <a:r>
              <a:rPr lang="en-US" dirty="0"/>
              <a:t>GSM, </a:t>
            </a:r>
            <a:r>
              <a:rPr lang="en-US" dirty="0" err="1"/>
              <a:t>WiFi</a:t>
            </a:r>
            <a:r>
              <a:rPr lang="en-US" dirty="0"/>
              <a:t>, BT, etc.</a:t>
            </a:r>
          </a:p>
        </p:txBody>
      </p:sp>
      <p:pic>
        <p:nvPicPr>
          <p:cNvPr id="8" name="Picture 7" descr="46125944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4114800"/>
            <a:ext cx="1703294" cy="1930400"/>
          </a:xfrm>
          <a:prstGeom prst="rect">
            <a:avLst/>
          </a:prstGeom>
        </p:spPr>
      </p:pic>
    </p:spTree>
    <p:extLst>
      <p:ext uri="{BB962C8B-B14F-4D97-AF65-F5344CB8AC3E}">
        <p14:creationId xmlns:p14="http://schemas.microsoft.com/office/powerpoint/2010/main" val="37233056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isolate the device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137</a:t>
            </a:fld>
            <a:endParaRPr lang="en-US" dirty="0"/>
          </a:p>
        </p:txBody>
      </p:sp>
      <p:pic>
        <p:nvPicPr>
          <p:cNvPr id="7" name="Picture 6"/>
          <p:cNvPicPr>
            <a:picLocks noChangeAspect="1"/>
          </p:cNvPicPr>
          <p:nvPr/>
        </p:nvPicPr>
        <p:blipFill>
          <a:blip r:embed="rId2"/>
          <a:stretch>
            <a:fillRect/>
          </a:stretch>
        </p:blipFill>
        <p:spPr>
          <a:xfrm>
            <a:off x="926224" y="1371600"/>
            <a:ext cx="1282700" cy="1282700"/>
          </a:xfrm>
          <a:prstGeom prst="rect">
            <a:avLst/>
          </a:prstGeom>
        </p:spPr>
      </p:pic>
      <p:sp>
        <p:nvSpPr>
          <p:cNvPr id="8" name="TextBox 7"/>
          <p:cNvSpPr txBox="1"/>
          <p:nvPr/>
        </p:nvSpPr>
        <p:spPr>
          <a:xfrm>
            <a:off x="609600" y="2706469"/>
            <a:ext cx="1905000" cy="646331"/>
          </a:xfrm>
          <a:prstGeom prst="rect">
            <a:avLst/>
          </a:prstGeom>
          <a:noFill/>
        </p:spPr>
        <p:txBody>
          <a:bodyPr wrap="square" rtlCol="0">
            <a:spAutoFit/>
          </a:bodyPr>
          <a:lstStyle/>
          <a:p>
            <a:pPr algn="ctr"/>
            <a:r>
              <a:rPr lang="en-US" dirty="0"/>
              <a:t>Place the device in Airplane mode</a:t>
            </a:r>
          </a:p>
        </p:txBody>
      </p:sp>
      <p:pic>
        <p:nvPicPr>
          <p:cNvPr id="9" name="Picture 8"/>
          <p:cNvPicPr>
            <a:picLocks noChangeAspect="1"/>
          </p:cNvPicPr>
          <p:nvPr/>
        </p:nvPicPr>
        <p:blipFill>
          <a:blip r:embed="rId3"/>
          <a:stretch>
            <a:fillRect/>
          </a:stretch>
        </p:blipFill>
        <p:spPr>
          <a:xfrm>
            <a:off x="6444529" y="1293673"/>
            <a:ext cx="2245319" cy="3358998"/>
          </a:xfrm>
          <a:prstGeom prst="rect">
            <a:avLst/>
          </a:prstGeom>
        </p:spPr>
      </p:pic>
      <p:sp>
        <p:nvSpPr>
          <p:cNvPr id="10" name="TextBox 9"/>
          <p:cNvSpPr txBox="1"/>
          <p:nvPr/>
        </p:nvSpPr>
        <p:spPr>
          <a:xfrm>
            <a:off x="6477000" y="4771072"/>
            <a:ext cx="2286000" cy="1477328"/>
          </a:xfrm>
          <a:prstGeom prst="rect">
            <a:avLst/>
          </a:prstGeom>
          <a:noFill/>
        </p:spPr>
        <p:txBody>
          <a:bodyPr wrap="square" rtlCol="0">
            <a:spAutoFit/>
          </a:bodyPr>
          <a:lstStyle/>
          <a:p>
            <a:pPr algn="ctr"/>
            <a:r>
              <a:rPr lang="en-US" dirty="0"/>
              <a:t>Place the device in a Faraday bag: shield the interior from external electromagnetic radiation </a:t>
            </a:r>
          </a:p>
        </p:txBody>
      </p:sp>
      <p:sp>
        <p:nvSpPr>
          <p:cNvPr id="11" name="TextBox 10"/>
          <p:cNvSpPr txBox="1"/>
          <p:nvPr/>
        </p:nvSpPr>
        <p:spPr>
          <a:xfrm>
            <a:off x="609600" y="5525869"/>
            <a:ext cx="1905000" cy="646331"/>
          </a:xfrm>
          <a:prstGeom prst="rect">
            <a:avLst/>
          </a:prstGeom>
          <a:noFill/>
        </p:spPr>
        <p:txBody>
          <a:bodyPr wrap="square" rtlCol="0">
            <a:spAutoFit/>
          </a:bodyPr>
          <a:lstStyle/>
          <a:p>
            <a:pPr algn="ctr"/>
            <a:r>
              <a:rPr lang="en-US" dirty="0"/>
              <a:t>Remove the SIM card</a:t>
            </a:r>
          </a:p>
        </p:txBody>
      </p:sp>
      <p:pic>
        <p:nvPicPr>
          <p:cNvPr id="12" name="Picture 11" descr="2015-07-16-image-29.jpg"/>
          <p:cNvPicPr>
            <a:picLocks noChangeAspect="1"/>
          </p:cNvPicPr>
          <p:nvPr/>
        </p:nvPicPr>
        <p:blipFill rotWithShape="1">
          <a:blip r:embed="rId4">
            <a:extLst>
              <a:ext uri="{28A0092B-C50C-407E-A947-70E740481C1C}">
                <a14:useLocalDpi xmlns:a14="http://schemas.microsoft.com/office/drawing/2010/main" val="0"/>
              </a:ext>
            </a:extLst>
          </a:blip>
          <a:srcRect l="29540" t="31956" r="30230" b="23056"/>
          <a:stretch/>
        </p:blipFill>
        <p:spPr>
          <a:xfrm>
            <a:off x="474279" y="3849346"/>
            <a:ext cx="2168634" cy="1606649"/>
          </a:xfrm>
          <a:prstGeom prst="rect">
            <a:avLst/>
          </a:prstGeom>
        </p:spPr>
      </p:pic>
      <p:pic>
        <p:nvPicPr>
          <p:cNvPr id="13" name="Picture 12"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338" y="3606734"/>
            <a:ext cx="1582184" cy="1881724"/>
          </a:xfrm>
          <a:prstGeom prst="rect">
            <a:avLst/>
          </a:prstGeom>
        </p:spPr>
      </p:pic>
      <p:sp>
        <p:nvSpPr>
          <p:cNvPr id="14" name="TextBox 13"/>
          <p:cNvSpPr txBox="1"/>
          <p:nvPr/>
        </p:nvSpPr>
        <p:spPr>
          <a:xfrm>
            <a:off x="3888389" y="5488458"/>
            <a:ext cx="1905000" cy="646331"/>
          </a:xfrm>
          <a:prstGeom prst="rect">
            <a:avLst/>
          </a:prstGeom>
          <a:noFill/>
        </p:spPr>
        <p:txBody>
          <a:bodyPr wrap="square" rtlCol="0">
            <a:spAutoFit/>
          </a:bodyPr>
          <a:lstStyle/>
          <a:p>
            <a:pPr algn="ctr"/>
            <a:r>
              <a:rPr lang="en-US" dirty="0"/>
              <a:t>Turn off the device</a:t>
            </a:r>
          </a:p>
        </p:txBody>
      </p:sp>
      <p:pic>
        <p:nvPicPr>
          <p:cNvPr id="15" name="Picture 14" descr="MEO_azu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1600200"/>
            <a:ext cx="2378352" cy="783457"/>
          </a:xfrm>
          <a:prstGeom prst="rect">
            <a:avLst/>
          </a:prstGeom>
        </p:spPr>
      </p:pic>
      <p:pic>
        <p:nvPicPr>
          <p:cNvPr id="16" name="Picture 15" descr="2000px-ProhibitionSign2.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371600"/>
            <a:ext cx="1219200" cy="1219200"/>
          </a:xfrm>
          <a:prstGeom prst="rect">
            <a:avLst/>
          </a:prstGeom>
        </p:spPr>
      </p:pic>
      <p:sp>
        <p:nvSpPr>
          <p:cNvPr id="17" name="TextBox 16"/>
          <p:cNvSpPr txBox="1"/>
          <p:nvPr/>
        </p:nvSpPr>
        <p:spPr>
          <a:xfrm>
            <a:off x="3733800" y="2706469"/>
            <a:ext cx="1905000" cy="646331"/>
          </a:xfrm>
          <a:prstGeom prst="rect">
            <a:avLst/>
          </a:prstGeom>
          <a:noFill/>
        </p:spPr>
        <p:txBody>
          <a:bodyPr wrap="square" rtlCol="0">
            <a:spAutoFit/>
          </a:bodyPr>
          <a:lstStyle/>
          <a:p>
            <a:pPr algn="ctr"/>
            <a:r>
              <a:rPr lang="en-US" dirty="0"/>
              <a:t>Suspend account with carrier</a:t>
            </a:r>
          </a:p>
        </p:txBody>
      </p:sp>
    </p:spTree>
    <p:extLst>
      <p:ext uri="{BB962C8B-B14F-4D97-AF65-F5344CB8AC3E}">
        <p14:creationId xmlns:p14="http://schemas.microsoft.com/office/powerpoint/2010/main" val="15431626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isolation techniques: pros &amp; cons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138</a:t>
            </a:fld>
            <a:endParaRPr lang="en-US" dirty="0"/>
          </a:p>
        </p:txBody>
      </p:sp>
      <p:graphicFrame>
        <p:nvGraphicFramePr>
          <p:cNvPr id="8" name="Content Placeholder 7"/>
          <p:cNvGraphicFramePr>
            <a:graphicFrameLocks noGrp="1"/>
          </p:cNvGraphicFramePr>
          <p:nvPr>
            <p:ph sz="quarter" idx="1"/>
            <p:extLst/>
          </p:nvPr>
        </p:nvGraphicFramePr>
        <p:xfrm>
          <a:off x="182179" y="1290320"/>
          <a:ext cx="8849719" cy="4729480"/>
        </p:xfrm>
        <a:graphic>
          <a:graphicData uri="http://schemas.openxmlformats.org/drawingml/2006/table">
            <a:tbl>
              <a:tblPr firstRow="1" bandRow="1">
                <a:tableStyleId>{5C22544A-7EE6-4342-B048-85BDC9FD1C3A}</a:tableStyleId>
              </a:tblPr>
              <a:tblGrid>
                <a:gridCol w="2561021">
                  <a:extLst>
                    <a:ext uri="{9D8B030D-6E8A-4147-A177-3AD203B41FA5}">
                      <a16:colId xmlns:a16="http://schemas.microsoft.com/office/drawing/2014/main" val="20000"/>
                    </a:ext>
                  </a:extLst>
                </a:gridCol>
                <a:gridCol w="3153979">
                  <a:extLst>
                    <a:ext uri="{9D8B030D-6E8A-4147-A177-3AD203B41FA5}">
                      <a16:colId xmlns:a16="http://schemas.microsoft.com/office/drawing/2014/main" val="20001"/>
                    </a:ext>
                  </a:extLst>
                </a:gridCol>
                <a:gridCol w="3134719">
                  <a:extLst>
                    <a:ext uri="{9D8B030D-6E8A-4147-A177-3AD203B41FA5}">
                      <a16:colId xmlns:a16="http://schemas.microsoft.com/office/drawing/2014/main" val="20002"/>
                    </a:ext>
                  </a:extLst>
                </a:gridCol>
              </a:tblGrid>
              <a:tr h="370840">
                <a:tc>
                  <a:txBody>
                    <a:bodyPr/>
                    <a:lstStyle/>
                    <a:p>
                      <a:r>
                        <a:rPr lang="en-US" sz="1600" dirty="0"/>
                        <a:t>Technique</a:t>
                      </a:r>
                    </a:p>
                  </a:txBody>
                  <a:tcPr/>
                </a:tc>
                <a:tc>
                  <a:txBody>
                    <a:bodyPr/>
                    <a:lstStyle/>
                    <a:p>
                      <a:r>
                        <a:rPr lang="en-US" sz="1600" dirty="0"/>
                        <a:t>Advantages</a:t>
                      </a:r>
                    </a:p>
                  </a:txBody>
                  <a:tcPr/>
                </a:tc>
                <a:tc>
                  <a:txBody>
                    <a:bodyPr/>
                    <a:lstStyle/>
                    <a:p>
                      <a:r>
                        <a:rPr lang="en-US" sz="1600" dirty="0"/>
                        <a:t>Disadvantages</a:t>
                      </a:r>
                    </a:p>
                  </a:txBody>
                  <a:tcPr/>
                </a:tc>
                <a:extLst>
                  <a:ext uri="{0D108BD9-81ED-4DB2-BD59-A6C34878D82A}">
                    <a16:rowId xmlns:a16="http://schemas.microsoft.com/office/drawing/2014/main" val="10000"/>
                  </a:ext>
                </a:extLst>
              </a:tr>
              <a:tr h="370840">
                <a:tc>
                  <a:txBody>
                    <a:bodyPr/>
                    <a:lstStyle/>
                    <a:p>
                      <a:r>
                        <a:rPr lang="en-US" sz="1600" dirty="0">
                          <a:solidFill>
                            <a:srgbClr val="008000"/>
                          </a:solidFill>
                        </a:rPr>
                        <a:t>Put the device in Airplane</a:t>
                      </a:r>
                      <a:r>
                        <a:rPr lang="en-US" sz="1600" baseline="0" dirty="0">
                          <a:solidFill>
                            <a:srgbClr val="008000"/>
                          </a:solidFill>
                        </a:rPr>
                        <a:t> mode*.  Requires full access to the Settings menu</a:t>
                      </a:r>
                      <a:endParaRPr lang="en-US" sz="1600" dirty="0">
                        <a:solidFill>
                          <a:srgbClr val="008000"/>
                        </a:solidFill>
                      </a:endParaRPr>
                    </a:p>
                  </a:txBody>
                  <a:tcPr/>
                </a:tc>
                <a:tc>
                  <a:txBody>
                    <a:bodyPr/>
                    <a:lstStyle/>
                    <a:p>
                      <a:r>
                        <a:rPr lang="en-US" sz="1600" dirty="0"/>
                        <a:t>The device continues</a:t>
                      </a:r>
                      <a:r>
                        <a:rPr lang="en-US" sz="1600" baseline="0" dirty="0"/>
                        <a:t> running and temporal data remains intact. Disables cellular data net and </a:t>
                      </a:r>
                      <a:r>
                        <a:rPr lang="en-US" sz="1600" baseline="0" dirty="0" err="1"/>
                        <a:t>WiFi</a:t>
                      </a:r>
                      <a:endParaRPr lang="en-US" sz="1600" dirty="0"/>
                    </a:p>
                  </a:txBody>
                  <a:tcPr/>
                </a:tc>
                <a:tc>
                  <a:txBody>
                    <a:bodyPr/>
                    <a:lstStyle/>
                    <a:p>
                      <a:r>
                        <a:rPr lang="en-US" sz="1600" dirty="0"/>
                        <a:t>You are modifying the device setting further. Only works if you have full access to the device</a:t>
                      </a:r>
                    </a:p>
                  </a:txBody>
                  <a:tcPr/>
                </a:tc>
                <a:extLst>
                  <a:ext uri="{0D108BD9-81ED-4DB2-BD59-A6C34878D82A}">
                    <a16:rowId xmlns:a16="http://schemas.microsoft.com/office/drawing/2014/main" val="10001"/>
                  </a:ext>
                </a:extLst>
              </a:tr>
              <a:tr h="370840">
                <a:tc>
                  <a:txBody>
                    <a:bodyPr/>
                    <a:lstStyle/>
                    <a:p>
                      <a:r>
                        <a:rPr lang="en-US" sz="1600" dirty="0"/>
                        <a:t>If the phone</a:t>
                      </a:r>
                      <a:r>
                        <a:rPr lang="en-US" sz="1600" baseline="0" dirty="0"/>
                        <a:t> is a GSM phone, remove the SIM card</a:t>
                      </a:r>
                      <a:endParaRPr lang="en-US" sz="1600" dirty="0"/>
                    </a:p>
                  </a:txBody>
                  <a:tcPr/>
                </a:tc>
                <a:tc>
                  <a:txBody>
                    <a:bodyPr/>
                    <a:lstStyle/>
                    <a:p>
                      <a:r>
                        <a:rPr lang="en-US" sz="1600" dirty="0"/>
                        <a:t>Easy to remove, effective in disabling</a:t>
                      </a:r>
                      <a:r>
                        <a:rPr lang="en-US" sz="1600" baseline="0" dirty="0"/>
                        <a:t> all cellular voice, SMS, and data transmissions</a:t>
                      </a:r>
                      <a:endParaRPr lang="en-US" sz="1600" dirty="0"/>
                    </a:p>
                  </a:txBody>
                  <a:tcPr/>
                </a:tc>
                <a:tc>
                  <a:txBody>
                    <a:bodyPr/>
                    <a:lstStyle/>
                    <a:p>
                      <a:r>
                        <a:rPr lang="en-US" sz="1600" dirty="0"/>
                        <a:t>Does not disable </a:t>
                      </a:r>
                      <a:r>
                        <a:rPr lang="en-US" sz="1600" dirty="0" err="1"/>
                        <a:t>WiFi</a:t>
                      </a:r>
                      <a:endParaRPr lang="en-US" sz="1600" dirty="0"/>
                    </a:p>
                  </a:txBody>
                  <a:tcPr/>
                </a:tc>
                <a:extLst>
                  <a:ext uri="{0D108BD9-81ED-4DB2-BD59-A6C34878D82A}">
                    <a16:rowId xmlns:a16="http://schemas.microsoft.com/office/drawing/2014/main" val="10002"/>
                  </a:ext>
                </a:extLst>
              </a:tr>
              <a:tr h="370840">
                <a:tc>
                  <a:txBody>
                    <a:bodyPr/>
                    <a:lstStyle/>
                    <a:p>
                      <a:r>
                        <a:rPr lang="en-US" sz="1600" dirty="0"/>
                        <a:t>Suspend account</a:t>
                      </a:r>
                      <a:r>
                        <a:rPr lang="en-US" sz="1600" baseline="0" dirty="0"/>
                        <a:t> with wireless carrier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Effective at disabling all cellular voice, </a:t>
                      </a:r>
                      <a:r>
                        <a:rPr lang="en-US" sz="1600" baseline="0" dirty="0"/>
                        <a:t>SMS, and data transmissions</a:t>
                      </a:r>
                      <a:endParaRPr lang="en-US" sz="1600" dirty="0"/>
                    </a:p>
                  </a:txBody>
                  <a:tcPr/>
                </a:tc>
                <a:tc>
                  <a:txBody>
                    <a:bodyPr/>
                    <a:lstStyle/>
                    <a:p>
                      <a:r>
                        <a:rPr lang="en-US" sz="1600" dirty="0"/>
                        <a:t>Process may take some time</a:t>
                      </a:r>
                      <a:r>
                        <a:rPr lang="en-US" sz="1600" baseline="0" dirty="0"/>
                        <a:t> and require court order, does not disable </a:t>
                      </a:r>
                      <a:r>
                        <a:rPr lang="en-US" sz="1600" baseline="0" dirty="0" err="1"/>
                        <a:t>WiFi</a:t>
                      </a:r>
                      <a:endParaRPr lang="en-US" sz="1600" dirty="0"/>
                    </a:p>
                  </a:txBody>
                  <a:tcPr/>
                </a:tc>
                <a:extLst>
                  <a:ext uri="{0D108BD9-81ED-4DB2-BD59-A6C34878D82A}">
                    <a16:rowId xmlns:a16="http://schemas.microsoft.com/office/drawing/2014/main" val="10003"/>
                  </a:ext>
                </a:extLst>
              </a:tr>
              <a:tr h="370840">
                <a:tc>
                  <a:txBody>
                    <a:bodyPr/>
                    <a:lstStyle/>
                    <a:p>
                      <a:r>
                        <a:rPr lang="en-US" sz="1600" dirty="0"/>
                        <a:t>Place device in shielded bag,</a:t>
                      </a:r>
                      <a:r>
                        <a:rPr lang="en-US" sz="1600" baseline="0" dirty="0"/>
                        <a:t> box, tent, or room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Faraday</a:t>
                      </a:r>
                      <a:r>
                        <a:rPr lang="en-US" sz="1600" baseline="0" dirty="0"/>
                        <a:t> shields prevent various types of network transmissions; good if cannot use any previous options</a:t>
                      </a:r>
                      <a:endParaRPr lang="en-US" sz="1600" dirty="0"/>
                    </a:p>
                  </a:txBody>
                  <a:tcPr/>
                </a:tc>
                <a:tc>
                  <a:txBody>
                    <a:bodyPr/>
                    <a:lstStyle/>
                    <a:p>
                      <a:r>
                        <a:rPr lang="en-US" sz="1600" dirty="0"/>
                        <a:t>Debate about</a:t>
                      </a:r>
                      <a:r>
                        <a:rPr lang="en-US" sz="1600" baseline="0" dirty="0"/>
                        <a:t> effectiveness of portable bags. Could drain the battery. Cords cannot be inserted in bag.</a:t>
                      </a:r>
                      <a:endParaRPr lang="en-US" sz="1600" dirty="0"/>
                    </a:p>
                  </a:txBody>
                  <a:tcPr/>
                </a:tc>
                <a:extLst>
                  <a:ext uri="{0D108BD9-81ED-4DB2-BD59-A6C34878D82A}">
                    <a16:rowId xmlns:a16="http://schemas.microsoft.com/office/drawing/2014/main" val="10004"/>
                  </a:ext>
                </a:extLst>
              </a:tr>
              <a:tr h="370840">
                <a:tc>
                  <a:txBody>
                    <a:bodyPr/>
                    <a:lstStyle/>
                    <a:p>
                      <a:r>
                        <a:rPr lang="en-US" sz="1600" dirty="0"/>
                        <a:t>Turn the device off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Completely effective in preventing</a:t>
                      </a:r>
                      <a:r>
                        <a:rPr lang="en-US" sz="1600" baseline="0" dirty="0"/>
                        <a:t> all network transmissions</a:t>
                      </a:r>
                      <a:endParaRPr lang="en-US" sz="1600" dirty="0"/>
                    </a:p>
                  </a:txBody>
                  <a:tcPr/>
                </a:tc>
                <a:tc>
                  <a:txBody>
                    <a:bodyPr/>
                    <a:lstStyle/>
                    <a:p>
                      <a:r>
                        <a:rPr lang="en-US" sz="1600" dirty="0"/>
                        <a:t>The device state is modified;</a:t>
                      </a:r>
                      <a:r>
                        <a:rPr lang="en-US" sz="1600" baseline="0" dirty="0"/>
                        <a:t> </a:t>
                      </a:r>
                      <a:r>
                        <a:rPr lang="en-US" sz="1600" dirty="0"/>
                        <a:t>temporal data is lost. Pass code on reboot</a:t>
                      </a:r>
                      <a:r>
                        <a:rPr lang="en-US" sz="1600" baseline="0" dirty="0"/>
                        <a:t> could be enabled</a:t>
                      </a:r>
                      <a:endParaRPr lang="en-US" sz="16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533400" y="6010870"/>
            <a:ext cx="6223165" cy="646331"/>
          </a:xfrm>
          <a:prstGeom prst="rect">
            <a:avLst/>
          </a:prstGeom>
          <a:noFill/>
        </p:spPr>
        <p:txBody>
          <a:bodyPr wrap="none" rtlCol="0">
            <a:spAutoFit/>
          </a:bodyPr>
          <a:lstStyle/>
          <a:p>
            <a:pPr marL="0" lvl="1"/>
            <a:r>
              <a:rPr lang="en-US" dirty="0">
                <a:solidFill>
                  <a:srgbClr val="008000"/>
                </a:solidFill>
              </a:rPr>
              <a:t>* The best option is probably placing the device in Airplane mode</a:t>
            </a:r>
          </a:p>
          <a:p>
            <a:endParaRPr lang="en-US" dirty="0">
              <a:solidFill>
                <a:srgbClr val="008000"/>
              </a:solidFill>
            </a:endParaRPr>
          </a:p>
        </p:txBody>
      </p:sp>
    </p:spTree>
    <p:extLst>
      <p:ext uri="{BB962C8B-B14F-4D97-AF65-F5344CB8AC3E}">
        <p14:creationId xmlns:p14="http://schemas.microsoft.com/office/powerpoint/2010/main" val="445567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from 2</a:t>
            </a:r>
            <a:r>
              <a:rPr lang="en-US" baseline="30000" dirty="0"/>
              <a:t>nd</a:t>
            </a:r>
            <a:r>
              <a:rPr lang="en-US" dirty="0"/>
              <a:t> exam 2016/17</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139</a:t>
            </a:fld>
            <a:endParaRPr lang="en-US" dirty="0"/>
          </a:p>
        </p:txBody>
      </p:sp>
      <p:pic>
        <p:nvPicPr>
          <p:cNvPr id="7" name="Picture 6"/>
          <p:cNvPicPr>
            <a:picLocks noChangeAspect="1"/>
          </p:cNvPicPr>
          <p:nvPr/>
        </p:nvPicPr>
        <p:blipFill>
          <a:blip r:embed="rId2"/>
          <a:stretch>
            <a:fillRect/>
          </a:stretch>
        </p:blipFill>
        <p:spPr>
          <a:xfrm>
            <a:off x="751805" y="2345123"/>
            <a:ext cx="7907188" cy="3001904"/>
          </a:xfrm>
          <a:prstGeom prst="rect">
            <a:avLst/>
          </a:prstGeom>
        </p:spPr>
      </p:pic>
    </p:spTree>
    <p:extLst>
      <p:ext uri="{BB962C8B-B14F-4D97-AF65-F5344CB8AC3E}">
        <p14:creationId xmlns:p14="http://schemas.microsoft.com/office/powerpoint/2010/main" val="26450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Ciclo</a:t>
            </a:r>
            <a:r>
              <a:rPr lang="en-US" dirty="0"/>
              <a:t> de </a:t>
            </a:r>
            <a:r>
              <a:rPr lang="en-US" dirty="0" err="1"/>
              <a:t>vida</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864876" y="1790174"/>
            <a:ext cx="6512553" cy="438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ight Arrow 9"/>
          <p:cNvSpPr/>
          <p:nvPr/>
        </p:nvSpPr>
        <p:spPr>
          <a:xfrm>
            <a:off x="685800" y="1676400"/>
            <a:ext cx="1066800" cy="1066800"/>
          </a:xfrm>
          <a:prstGeom prst="rightArrow">
            <a:avLst>
              <a:gd name="adj1" fmla="val 60483"/>
              <a:gd name="adj2" fmla="val 50000"/>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Início</a:t>
            </a:r>
            <a:endParaRPr lang="en-US" dirty="0"/>
          </a:p>
        </p:txBody>
      </p:sp>
      <p:sp>
        <p:nvSpPr>
          <p:cNvPr id="12" name="TextBox 11"/>
          <p:cNvSpPr txBox="1"/>
          <p:nvPr/>
        </p:nvSpPr>
        <p:spPr>
          <a:xfrm>
            <a:off x="2967229"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1981200" y="1219200"/>
            <a:ext cx="6019800" cy="461665"/>
          </a:xfrm>
          <a:prstGeom prst="rect">
            <a:avLst/>
          </a:prstGeom>
          <a:solidFill>
            <a:srgbClr val="FFFFFF"/>
          </a:solidFill>
          <a:ln>
            <a:noFill/>
          </a:ln>
        </p:spPr>
        <p:txBody>
          <a:bodyPr wrap="square" rtlCol="0">
            <a:spAutoFit/>
          </a:bodyPr>
          <a:lstStyle/>
          <a:p>
            <a:pPr algn="ctr"/>
            <a:r>
              <a:rPr lang="en-US" sz="2400" dirty="0" err="1"/>
              <a:t>Processo</a:t>
            </a:r>
            <a:r>
              <a:rPr lang="en-US" sz="2400" dirty="0"/>
              <a:t> de </a:t>
            </a:r>
            <a:r>
              <a:rPr lang="en-US" sz="2400" dirty="0" err="1"/>
              <a:t>resolução</a:t>
            </a:r>
            <a:r>
              <a:rPr lang="en-US" sz="2400" dirty="0"/>
              <a:t> de um </a:t>
            </a:r>
            <a:r>
              <a:rPr lang="en-US" sz="2400" dirty="0" err="1"/>
              <a:t>caso</a:t>
            </a:r>
            <a:r>
              <a:rPr lang="en-US" sz="2400" dirty="0"/>
              <a:t> / </a:t>
            </a:r>
            <a:r>
              <a:rPr lang="en-US" sz="2400" dirty="0" err="1"/>
              <a:t>incidente</a:t>
            </a:r>
            <a:endParaRPr lang="en-US" sz="2400" dirty="0"/>
          </a:p>
        </p:txBody>
      </p:sp>
      <p:sp>
        <p:nvSpPr>
          <p:cNvPr id="6" name="Slide Number Placeholder 5"/>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023451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140</a:t>
            </a:fld>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a:t>Data acquisition is a task that poses a number of </a:t>
            </a:r>
            <a:r>
              <a:rPr lang="en-US" b="1" dirty="0"/>
              <a:t>obstacles</a:t>
            </a:r>
            <a:r>
              <a:rPr lang="en-US" dirty="0"/>
              <a:t> for the forensic analysis</a:t>
            </a:r>
          </a:p>
          <a:p>
            <a:endParaRPr lang="en-US" dirty="0"/>
          </a:p>
          <a:p>
            <a:r>
              <a:rPr lang="en-US" dirty="0"/>
              <a:t>To forensically acquire data from </a:t>
            </a:r>
            <a:r>
              <a:rPr lang="en-US" b="1" dirty="0"/>
              <a:t>computers</a:t>
            </a:r>
            <a:r>
              <a:rPr lang="en-US" dirty="0"/>
              <a:t>, many factors must be considered, e.g., whether to power off the computer, unplug the network cord, etc.</a:t>
            </a:r>
          </a:p>
          <a:p>
            <a:endParaRPr lang="en-US" dirty="0"/>
          </a:p>
          <a:p>
            <a:r>
              <a:rPr lang="en-US" dirty="0"/>
              <a:t>When handling </a:t>
            </a:r>
            <a:r>
              <a:rPr lang="en-US" b="1" dirty="0"/>
              <a:t>mobile devices</a:t>
            </a:r>
            <a:r>
              <a:rPr lang="en-US" dirty="0"/>
              <a:t>, care must be taken about network isolation and battery usage.</a:t>
            </a:r>
          </a:p>
          <a:p>
            <a:pPr marL="0" indent="0">
              <a:buNone/>
            </a:pPr>
            <a:endParaRPr lang="en-US" dirty="0"/>
          </a:p>
        </p:txBody>
      </p:sp>
    </p:spTree>
    <p:extLst>
      <p:ext uri="{BB962C8B-B14F-4D97-AF65-F5344CB8AC3E}">
        <p14:creationId xmlns:p14="http://schemas.microsoft.com/office/powerpoint/2010/main" val="295085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C760A-84CD-3A43-8DD7-228960251B58}"/>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4F16D85B-F1F6-FC42-B43B-A7978D8225F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66A48550-1EC0-764D-A2ED-187D03ECE736}"/>
              </a:ext>
            </a:extLst>
          </p:cNvPr>
          <p:cNvSpPr>
            <a:spLocks noGrp="1"/>
          </p:cNvSpPr>
          <p:nvPr>
            <p:ph type="ftr" sz="quarter" idx="11"/>
          </p:nvPr>
        </p:nvSpPr>
        <p:spPr/>
        <p:txBody>
          <a:bodyPr/>
          <a:lstStyle/>
          <a:p>
            <a:r>
              <a:rPr lang="en-US"/>
              <a:t>SS - Nuno Santos</a:t>
            </a:r>
            <a:endParaRPr lang="en-US" dirty="0"/>
          </a:p>
        </p:txBody>
      </p:sp>
      <p:sp>
        <p:nvSpPr>
          <p:cNvPr id="5" name="Slide Number Placeholder 4">
            <a:extLst>
              <a:ext uri="{FF2B5EF4-FFF2-40B4-BE49-F238E27FC236}">
                <a16:creationId xmlns:a16="http://schemas.microsoft.com/office/drawing/2014/main" id="{1B0CD084-A885-774C-896B-0D16435A142E}"/>
              </a:ext>
            </a:extLst>
          </p:cNvPr>
          <p:cNvSpPr>
            <a:spLocks noGrp="1"/>
          </p:cNvSpPr>
          <p:nvPr>
            <p:ph type="sldNum" sz="quarter" idx="12"/>
          </p:nvPr>
        </p:nvSpPr>
        <p:spPr/>
        <p:txBody>
          <a:bodyPr/>
          <a:lstStyle/>
          <a:p>
            <a:fld id="{BAFC06C6-5388-EF48-9B75-F2C2BBFC0E68}" type="slidenum">
              <a:rPr lang="en-US" smtClean="0"/>
              <a:t>15</a:t>
            </a:fld>
            <a:endParaRPr lang="en-US" dirty="0"/>
          </a:p>
        </p:txBody>
      </p:sp>
      <p:sp>
        <p:nvSpPr>
          <p:cNvPr id="6" name="Content Placeholder 5">
            <a:extLst>
              <a:ext uri="{FF2B5EF4-FFF2-40B4-BE49-F238E27FC236}">
                <a16:creationId xmlns:a16="http://schemas.microsoft.com/office/drawing/2014/main" id="{1440DD91-FBE1-4440-A6F4-9EAA56BCB9DF}"/>
              </a:ext>
            </a:extLst>
          </p:cNvPr>
          <p:cNvSpPr>
            <a:spLocks noGrp="1"/>
          </p:cNvSpPr>
          <p:nvPr>
            <p:ph sz="quarter" idx="1"/>
          </p:nvPr>
        </p:nvSpPr>
        <p:spPr/>
        <p:txBody>
          <a:bodyPr/>
          <a:lstStyle/>
          <a:p>
            <a:r>
              <a:rPr lang="en-US" dirty="0" err="1"/>
              <a:t>Admissibilidade</a:t>
            </a:r>
            <a:r>
              <a:rPr lang="en-US" dirty="0"/>
              <a:t> de </a:t>
            </a:r>
            <a:r>
              <a:rPr lang="en-US" dirty="0" err="1"/>
              <a:t>prova</a:t>
            </a:r>
            <a:r>
              <a:rPr lang="en-US" dirty="0"/>
              <a:t> e </a:t>
            </a:r>
            <a:r>
              <a:rPr lang="en-US" dirty="0" err="1"/>
              <a:t>modelo</a:t>
            </a:r>
            <a:r>
              <a:rPr lang="en-US" dirty="0"/>
              <a:t> de </a:t>
            </a:r>
            <a:r>
              <a:rPr lang="en-US" dirty="0" err="1"/>
              <a:t>investigação</a:t>
            </a:r>
            <a:endParaRPr lang="en-US" dirty="0"/>
          </a:p>
        </p:txBody>
      </p:sp>
    </p:spTree>
    <p:extLst>
      <p:ext uri="{BB962C8B-B14F-4D97-AF65-F5344CB8AC3E}">
        <p14:creationId xmlns:p14="http://schemas.microsoft.com/office/powerpoint/2010/main" val="3747295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Admissibility of digital evidence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2" name="Slide Number Placeholder 1"/>
          <p:cNvSpPr>
            <a:spLocks noGrp="1"/>
          </p:cNvSpPr>
          <p:nvPr>
            <p:ph type="sldNum" sz="quarter" idx="12"/>
          </p:nvPr>
        </p:nvSpPr>
        <p:spPr/>
        <p:txBody>
          <a:bodyPr/>
          <a:lstStyle/>
          <a:p>
            <a:fld id="{D7E63A33-8271-4DD0-9C48-789913D7C115}" type="slidenum">
              <a:rPr lang="en-US" smtClean="0"/>
              <a:pPr/>
              <a:t>16</a:t>
            </a:fld>
            <a:endParaRPr lang="en-US" dirty="0"/>
          </a:p>
        </p:txBody>
      </p:sp>
    </p:spTree>
    <p:extLst>
      <p:ext uri="{BB962C8B-B14F-4D97-AF65-F5344CB8AC3E}">
        <p14:creationId xmlns:p14="http://schemas.microsoft.com/office/powerpoint/2010/main" val="3542496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Only admissible evidence be accepted in court</a:t>
            </a:r>
          </a:p>
        </p:txBody>
      </p:sp>
      <p:sp>
        <p:nvSpPr>
          <p:cNvPr id="3" name="Content Placeholder 2"/>
          <p:cNvSpPr>
            <a:spLocks noGrp="1"/>
          </p:cNvSpPr>
          <p:nvPr>
            <p:ph sz="quarter" idx="1"/>
          </p:nvPr>
        </p:nvSpPr>
        <p:spPr/>
        <p:txBody>
          <a:bodyPr>
            <a:normAutofit lnSpcReduction="10000"/>
          </a:bodyPr>
          <a:lstStyle/>
          <a:p>
            <a:r>
              <a:rPr lang="en-US" dirty="0"/>
              <a:t>What makes evidence “admissible”?</a:t>
            </a:r>
          </a:p>
          <a:p>
            <a:pPr lvl="1"/>
            <a:r>
              <a:rPr lang="en-US" dirty="0"/>
              <a:t>Short answer – if a judge says it is, it is…</a:t>
            </a:r>
          </a:p>
          <a:p>
            <a:endParaRPr lang="en-US" dirty="0"/>
          </a:p>
          <a:p>
            <a:r>
              <a:rPr lang="en-US" dirty="0"/>
              <a:t>Judges use guidelines for admissibility:</a:t>
            </a:r>
          </a:p>
          <a:p>
            <a:pPr lvl="1"/>
            <a:r>
              <a:rPr lang="en-US" dirty="0"/>
              <a:t>Is the evidence </a:t>
            </a:r>
            <a:r>
              <a:rPr lang="en-US" u="sng" dirty="0"/>
              <a:t>relevant</a:t>
            </a:r>
            <a:r>
              <a:rPr lang="en-US" dirty="0"/>
              <a:t>?</a:t>
            </a:r>
          </a:p>
          <a:p>
            <a:pPr lvl="1"/>
            <a:r>
              <a:rPr lang="en-US" dirty="0"/>
              <a:t>Is the evidence </a:t>
            </a:r>
            <a:r>
              <a:rPr lang="en-US" u="sng" dirty="0"/>
              <a:t>authentic</a:t>
            </a:r>
            <a:r>
              <a:rPr lang="en-US" dirty="0"/>
              <a:t>?</a:t>
            </a:r>
          </a:p>
          <a:p>
            <a:pPr lvl="1"/>
            <a:r>
              <a:rPr lang="en-US" dirty="0"/>
              <a:t>Is the evidence </a:t>
            </a:r>
            <a:r>
              <a:rPr lang="en-US" u="sng" dirty="0"/>
              <a:t>credible</a:t>
            </a:r>
            <a:r>
              <a:rPr lang="en-US" dirty="0"/>
              <a:t>?</a:t>
            </a:r>
          </a:p>
          <a:p>
            <a:pPr lvl="1"/>
            <a:r>
              <a:rPr lang="en-US" dirty="0"/>
              <a:t>Was the evidence collected </a:t>
            </a:r>
            <a:r>
              <a:rPr lang="en-US" u="sng" dirty="0"/>
              <a:t>legally</a:t>
            </a:r>
            <a:r>
              <a:rPr lang="en-US" dirty="0"/>
              <a:t>?</a:t>
            </a:r>
          </a:p>
          <a:p>
            <a:endParaRPr lang="en-US" dirty="0"/>
          </a:p>
          <a:p>
            <a:r>
              <a:rPr lang="en-US" dirty="0"/>
              <a:t>An overriding principle is the “</a:t>
            </a:r>
            <a:r>
              <a:rPr lang="en-US" u="sng" dirty="0"/>
              <a:t>exclusionary rule</a:t>
            </a:r>
            <a:r>
              <a:rPr lang="en-US" dirty="0"/>
              <a:t>” which says it is not admissible if these criteria are not met</a:t>
            </a:r>
          </a:p>
        </p:txBody>
      </p:sp>
      <p:sp>
        <p:nvSpPr>
          <p:cNvPr id="4" name="Date Placeholder 3"/>
          <p:cNvSpPr>
            <a:spLocks noGrp="1"/>
          </p:cNvSpPr>
          <p:nvPr>
            <p:ph type="dt" sz="half" idx="10"/>
          </p:nvPr>
        </p:nvSpPr>
        <p:spPr/>
        <p:txBody>
          <a:bodyPr/>
          <a:lstStyle/>
          <a:p>
            <a:r>
              <a:rPr lang="x-none"/>
              <a:t>2018/19</a:t>
            </a:r>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256392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relevant?</a:t>
            </a:r>
          </a:p>
        </p:txBody>
      </p:sp>
      <p:sp>
        <p:nvSpPr>
          <p:cNvPr id="3" name="Content Placeholder 2"/>
          <p:cNvSpPr>
            <a:spLocks noGrp="1"/>
          </p:cNvSpPr>
          <p:nvPr>
            <p:ph sz="quarter" idx="1"/>
          </p:nvPr>
        </p:nvSpPr>
        <p:spPr>
          <a:xfrm>
            <a:off x="457200" y="1295400"/>
            <a:ext cx="8458200" cy="2880360"/>
          </a:xfrm>
        </p:spPr>
        <p:txBody>
          <a:bodyPr>
            <a:normAutofit fontScale="92500" lnSpcReduction="10000"/>
          </a:bodyPr>
          <a:lstStyle/>
          <a:p>
            <a:r>
              <a:rPr lang="en-US" dirty="0"/>
              <a:t>The question of relevance is usually the first considered by a judge:  If it is not relevant, then it will not be admissible</a:t>
            </a:r>
          </a:p>
          <a:p>
            <a:endParaRPr lang="en-US" dirty="0"/>
          </a:p>
          <a:p>
            <a:r>
              <a:rPr lang="en-US" dirty="0"/>
              <a:t>To be deemed relevant, evidence must satisfy 2 conditions:</a:t>
            </a:r>
          </a:p>
          <a:p>
            <a:pPr marL="880110" lvl="1" indent="-514350">
              <a:buFont typeface="+mj-lt"/>
              <a:buAutoNum type="arabicPeriod"/>
            </a:pPr>
            <a:r>
              <a:rPr lang="en-US" dirty="0"/>
              <a:t>It must be </a:t>
            </a:r>
            <a:r>
              <a:rPr lang="en-US" u="sng" dirty="0"/>
              <a:t>material</a:t>
            </a:r>
            <a:r>
              <a:rPr lang="en-US" dirty="0"/>
              <a:t> – directly relating to the case being presented</a:t>
            </a:r>
          </a:p>
          <a:p>
            <a:pPr marL="880110" lvl="1" indent="-514350">
              <a:buFont typeface="+mj-lt"/>
              <a:buAutoNum type="arabicPeriod"/>
            </a:pPr>
            <a:r>
              <a:rPr lang="en-US" dirty="0"/>
              <a:t>It must be </a:t>
            </a:r>
            <a:r>
              <a:rPr lang="en-US" u="sng" dirty="0"/>
              <a:t>probative</a:t>
            </a:r>
            <a:r>
              <a:rPr lang="en-US" dirty="0"/>
              <a:t> – proves something that will help get to the truth of the situation</a:t>
            </a:r>
          </a:p>
          <a:p>
            <a:endParaRPr lang="en-US" dirty="0"/>
          </a:p>
          <a:p>
            <a:endParaRPr lang="en-US" dirty="0"/>
          </a:p>
          <a:p>
            <a:pPr marL="880110" lvl="1" indent="-514350">
              <a:buFont typeface="+mj-lt"/>
              <a:buAutoNum type="arabicPeriod"/>
            </a:pPr>
            <a:endParaRPr lang="en-US" dirty="0"/>
          </a:p>
        </p:txBody>
      </p:sp>
      <p:sp>
        <p:nvSpPr>
          <p:cNvPr id="4" name="Date Placeholder 3"/>
          <p:cNvSpPr>
            <a:spLocks noGrp="1"/>
          </p:cNvSpPr>
          <p:nvPr>
            <p:ph type="dt" sz="half" idx="10"/>
          </p:nvPr>
        </p:nvSpPr>
        <p:spPr/>
        <p:txBody>
          <a:bodyPr/>
          <a:lstStyle/>
          <a:p>
            <a:r>
              <a:rPr lang="x-none"/>
              <a:t>2018/19</a:t>
            </a:r>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18</a:t>
            </a:fld>
            <a:endParaRPr lang="en-US" dirty="0"/>
          </a:p>
        </p:txBody>
      </p:sp>
      <p:sp>
        <p:nvSpPr>
          <p:cNvPr id="7" name="Rectangle 6"/>
          <p:cNvSpPr/>
          <p:nvPr/>
        </p:nvSpPr>
        <p:spPr>
          <a:xfrm>
            <a:off x="917448" y="4191000"/>
            <a:ext cx="7464552" cy="1981200"/>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sz="2000" b="1" dirty="0"/>
              <a:t>Example:</a:t>
            </a:r>
          </a:p>
          <a:p>
            <a:endParaRPr lang="en-US" sz="2000" dirty="0"/>
          </a:p>
          <a:p>
            <a:r>
              <a:rPr lang="en-US" sz="2000" dirty="0"/>
              <a:t>In US vs. Carey (1998), the investigator found child pornography on a machine while searching for evidence on drug-related activity but the images were inadmissible because they were outside the scope of the warrant</a:t>
            </a:r>
          </a:p>
        </p:txBody>
      </p:sp>
    </p:spTree>
    <p:extLst>
      <p:ext uri="{BB962C8B-B14F-4D97-AF65-F5344CB8AC3E}">
        <p14:creationId xmlns:p14="http://schemas.microsoft.com/office/powerpoint/2010/main" val="3957369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authentic?</a:t>
            </a:r>
          </a:p>
        </p:txBody>
      </p:sp>
      <p:sp>
        <p:nvSpPr>
          <p:cNvPr id="3" name="Content Placeholder 2"/>
          <p:cNvSpPr>
            <a:spLocks noGrp="1"/>
          </p:cNvSpPr>
          <p:nvPr>
            <p:ph sz="quarter" idx="1"/>
          </p:nvPr>
        </p:nvSpPr>
        <p:spPr/>
        <p:txBody>
          <a:bodyPr>
            <a:normAutofit fontScale="92500"/>
          </a:bodyPr>
          <a:lstStyle/>
          <a:p>
            <a:r>
              <a:rPr lang="en-US" dirty="0"/>
              <a:t>The question of authenticity is basically asking if the evidence is what it purports to be</a:t>
            </a:r>
          </a:p>
          <a:p>
            <a:endParaRPr lang="en-US" dirty="0"/>
          </a:p>
          <a:p>
            <a:r>
              <a:rPr lang="en-US" dirty="0"/>
              <a:t>This requires asking a number of questions which include:</a:t>
            </a:r>
          </a:p>
          <a:p>
            <a:pPr lvl="1"/>
            <a:r>
              <a:rPr lang="en-US" dirty="0"/>
              <a:t>Was it collected correctly?</a:t>
            </a:r>
          </a:p>
          <a:p>
            <a:pPr lvl="1"/>
            <a:r>
              <a:rPr lang="en-US" dirty="0"/>
              <a:t>Could it have been altered in any way?</a:t>
            </a:r>
          </a:p>
          <a:p>
            <a:pPr lvl="1"/>
            <a:endParaRPr lang="en-US" dirty="0"/>
          </a:p>
          <a:p>
            <a:r>
              <a:rPr lang="en-US" dirty="0"/>
              <a:t>Must show that:</a:t>
            </a:r>
          </a:p>
          <a:p>
            <a:pPr lvl="1"/>
            <a:r>
              <a:rPr lang="en-US" dirty="0"/>
              <a:t>Evidence was acquired from a specific computer and / or location</a:t>
            </a:r>
          </a:p>
          <a:p>
            <a:pPr lvl="1"/>
            <a:r>
              <a:rPr lang="en-US" dirty="0"/>
              <a:t>A complete and accurate copy of digital evidence was acquired</a:t>
            </a:r>
          </a:p>
          <a:p>
            <a:pPr lvl="1"/>
            <a:r>
              <a:rPr lang="en-US" dirty="0"/>
              <a:t>Evidence remained unchanged since it was collected</a:t>
            </a:r>
          </a:p>
        </p:txBody>
      </p:sp>
      <p:sp>
        <p:nvSpPr>
          <p:cNvPr id="4" name="Date Placeholder 3"/>
          <p:cNvSpPr>
            <a:spLocks noGrp="1"/>
          </p:cNvSpPr>
          <p:nvPr>
            <p:ph type="dt" sz="half" idx="10"/>
          </p:nvPr>
        </p:nvSpPr>
        <p:spPr/>
        <p:txBody>
          <a:bodyPr/>
          <a:lstStyle/>
          <a:p>
            <a:r>
              <a:rPr lang="x-none"/>
              <a:t>2018/19</a:t>
            </a:r>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3783960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t>
            </a:r>
            <a:r>
              <a:rPr lang="en-US" dirty="0" err="1"/>
              <a:t>pessoas</a:t>
            </a:r>
            <a:r>
              <a:rPr lang="en-US" dirty="0"/>
              <a:t> </a:t>
            </a:r>
            <a:r>
              <a:rPr lang="en-US" dirty="0" err="1"/>
              <a:t>deixam</a:t>
            </a:r>
            <a:r>
              <a:rPr lang="en-US" dirty="0"/>
              <a:t> </a:t>
            </a:r>
            <a:r>
              <a:rPr lang="en-US" dirty="0" err="1"/>
              <a:t>rasto</a:t>
            </a:r>
            <a:r>
              <a:rPr lang="en-US" dirty="0"/>
              <a:t> digital </a:t>
            </a:r>
            <a:r>
              <a:rPr lang="en-US" dirty="0" err="1"/>
              <a:t>em</a:t>
            </a:r>
            <a:r>
              <a:rPr lang="en-US" dirty="0"/>
              <a:t> </a:t>
            </a:r>
            <a:r>
              <a:rPr lang="en-US" dirty="0" err="1"/>
              <a:t>todo</a:t>
            </a:r>
            <a:r>
              <a:rPr lang="en-US" dirty="0"/>
              <a:t> o </a:t>
            </a:r>
            <a:r>
              <a:rPr lang="en-US" dirty="0" err="1"/>
              <a:t>lado</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p:cNvSpPr>
            <a:spLocks noGrp="1"/>
          </p:cNvSpPr>
          <p:nvPr>
            <p:ph sz="quarter" idx="1"/>
          </p:nvPr>
        </p:nvSpPr>
        <p:spPr>
          <a:xfrm>
            <a:off x="1600200" y="1143000"/>
            <a:ext cx="5763946" cy="3989654"/>
          </a:xfrm>
        </p:spPr>
        <p:txBody>
          <a:bodyPr>
            <a:noAutofit/>
          </a:bodyPr>
          <a:lstStyle/>
          <a:p>
            <a:r>
              <a:rPr lang="en-US" sz="1800" dirty="0" err="1"/>
              <a:t>Ficheiros</a:t>
            </a:r>
            <a:r>
              <a:rPr lang="en-US" sz="1800" dirty="0"/>
              <a:t> </a:t>
            </a:r>
            <a:r>
              <a:rPr lang="en-US" sz="1800" dirty="0" err="1"/>
              <a:t>pessoais</a:t>
            </a:r>
            <a:r>
              <a:rPr lang="en-US" sz="1800" dirty="0"/>
              <a:t>, </a:t>
            </a:r>
            <a:r>
              <a:rPr lang="en-US" sz="1800" dirty="0" err="1"/>
              <a:t>histórico</a:t>
            </a:r>
            <a:r>
              <a:rPr lang="en-US" sz="1800" dirty="0"/>
              <a:t> web, etc. </a:t>
            </a:r>
            <a:r>
              <a:rPr lang="en-US" sz="1800" dirty="0" err="1"/>
              <a:t>são</a:t>
            </a:r>
            <a:r>
              <a:rPr lang="en-US" sz="1800" dirty="0"/>
              <a:t> </a:t>
            </a:r>
            <a:r>
              <a:rPr lang="en-US" sz="1800" dirty="0" err="1"/>
              <a:t>guardados</a:t>
            </a:r>
            <a:r>
              <a:rPr lang="en-US" sz="1800" dirty="0"/>
              <a:t> no desktop, </a:t>
            </a:r>
            <a:r>
              <a:rPr lang="en-US" sz="1800" dirty="0" err="1"/>
              <a:t>telefones</a:t>
            </a:r>
            <a:r>
              <a:rPr lang="en-US" sz="1800" dirty="0"/>
              <a:t>, e </a:t>
            </a:r>
            <a:r>
              <a:rPr lang="en-US" sz="1800" dirty="0" err="1"/>
              <a:t>serviços</a:t>
            </a:r>
            <a:r>
              <a:rPr lang="en-US" sz="1800" dirty="0"/>
              <a:t> cloud </a:t>
            </a:r>
            <a:r>
              <a:rPr lang="en-US" sz="1800" dirty="0" err="1"/>
              <a:t>como</a:t>
            </a:r>
            <a:r>
              <a:rPr lang="en-US" sz="1800" dirty="0"/>
              <a:t> Dropbox</a:t>
            </a:r>
          </a:p>
          <a:p>
            <a:pPr lvl="3"/>
            <a:endParaRPr lang="en-US" sz="800" dirty="0"/>
          </a:p>
          <a:p>
            <a:r>
              <a:rPr lang="en-US" sz="1800" dirty="0" err="1"/>
              <a:t>Ao</a:t>
            </a:r>
            <a:r>
              <a:rPr lang="en-US" sz="1800" dirty="0"/>
              <a:t> </a:t>
            </a:r>
            <a:r>
              <a:rPr lang="en-US" sz="1800" dirty="0" err="1"/>
              <a:t>logar</a:t>
            </a:r>
            <a:r>
              <a:rPr lang="en-US" sz="1800" dirty="0"/>
              <a:t>-se </a:t>
            </a:r>
            <a:r>
              <a:rPr lang="en-US" sz="1800" dirty="0" err="1"/>
              <a:t>em</a:t>
            </a:r>
            <a:r>
              <a:rPr lang="en-US" sz="1800" dirty="0"/>
              <a:t> sites </a:t>
            </a:r>
            <a:r>
              <a:rPr lang="en-US" sz="1800" dirty="0" err="1"/>
              <a:t>como</a:t>
            </a:r>
            <a:r>
              <a:rPr lang="en-US" sz="1800" dirty="0"/>
              <a:t> o Gmail, o </a:t>
            </a:r>
            <a:r>
              <a:rPr lang="en-US" sz="1800" dirty="0" err="1"/>
              <a:t>seu</a:t>
            </a:r>
            <a:r>
              <a:rPr lang="en-US" sz="1800" dirty="0"/>
              <a:t> </a:t>
            </a:r>
            <a:r>
              <a:rPr lang="en-US" sz="1800" dirty="0" err="1"/>
              <a:t>comportamento</a:t>
            </a:r>
            <a:r>
              <a:rPr lang="en-US" sz="1800" dirty="0"/>
              <a:t> </a:t>
            </a:r>
            <a:r>
              <a:rPr lang="en-US" sz="1800" dirty="0" err="1"/>
              <a:t>pode</a:t>
            </a:r>
            <a:r>
              <a:rPr lang="en-US" sz="1800" dirty="0"/>
              <a:t> </a:t>
            </a:r>
            <a:r>
              <a:rPr lang="en-US" sz="1800" dirty="0" err="1"/>
              <a:t>ser</a:t>
            </a:r>
            <a:r>
              <a:rPr lang="en-US" sz="1800" dirty="0"/>
              <a:t> </a:t>
            </a:r>
            <a:r>
              <a:rPr lang="en-US" sz="1800" dirty="0" err="1"/>
              <a:t>ligado</a:t>
            </a:r>
            <a:r>
              <a:rPr lang="en-US" sz="1800" dirty="0"/>
              <a:t> </a:t>
            </a:r>
            <a:r>
              <a:rPr lang="en-US" sz="1800" dirty="0" err="1"/>
              <a:t>ao</a:t>
            </a:r>
            <a:r>
              <a:rPr lang="en-US" sz="1800" dirty="0"/>
              <a:t> </a:t>
            </a:r>
            <a:r>
              <a:rPr lang="en-US" sz="1800" dirty="0" err="1"/>
              <a:t>seu</a:t>
            </a:r>
            <a:r>
              <a:rPr lang="en-US" sz="1800" dirty="0"/>
              <a:t> </a:t>
            </a:r>
            <a:r>
              <a:rPr lang="en-US" sz="1800" dirty="0" err="1"/>
              <a:t>nome</a:t>
            </a:r>
            <a:r>
              <a:rPr lang="en-US" sz="1800" dirty="0"/>
              <a:t> real e </a:t>
            </a:r>
            <a:r>
              <a:rPr lang="en-US" sz="1800" dirty="0" err="1"/>
              <a:t>endereço</a:t>
            </a:r>
            <a:r>
              <a:rPr lang="en-US" sz="1800" dirty="0"/>
              <a:t> de email</a:t>
            </a:r>
          </a:p>
          <a:p>
            <a:pPr lvl="4"/>
            <a:endParaRPr lang="en-US" sz="600" dirty="0"/>
          </a:p>
          <a:p>
            <a:r>
              <a:rPr lang="en-US" sz="1800" dirty="0" err="1"/>
              <a:t>Tudo</a:t>
            </a:r>
            <a:r>
              <a:rPr lang="en-US" sz="1800" dirty="0"/>
              <a:t> que </a:t>
            </a:r>
            <a:r>
              <a:rPr lang="en-US" sz="1800" dirty="0" err="1"/>
              <a:t>pesquisa</a:t>
            </a:r>
            <a:r>
              <a:rPr lang="en-US" sz="1800" dirty="0"/>
              <a:t> </a:t>
            </a:r>
            <a:r>
              <a:rPr lang="en-US" sz="1800" dirty="0" err="1"/>
              <a:t>na</a:t>
            </a:r>
            <a:r>
              <a:rPr lang="en-US" sz="1800" dirty="0"/>
              <a:t> Web e </a:t>
            </a:r>
            <a:r>
              <a:rPr lang="en-US" sz="1800" dirty="0" err="1"/>
              <a:t>compra</a:t>
            </a:r>
            <a:r>
              <a:rPr lang="en-US" sz="1800" dirty="0"/>
              <a:t> </a:t>
            </a:r>
            <a:r>
              <a:rPr lang="en-US" sz="1800" dirty="0" err="1"/>
              <a:t>em</a:t>
            </a:r>
            <a:r>
              <a:rPr lang="en-US" sz="1800" dirty="0"/>
              <a:t> sites </a:t>
            </a:r>
            <a:r>
              <a:rPr lang="en-US" sz="1800" dirty="0" err="1"/>
              <a:t>como</a:t>
            </a:r>
            <a:r>
              <a:rPr lang="en-US" sz="1800" dirty="0"/>
              <a:t> a Amazon </a:t>
            </a:r>
            <a:r>
              <a:rPr lang="en-US" sz="1800" dirty="0" err="1"/>
              <a:t>ou</a:t>
            </a:r>
            <a:r>
              <a:rPr lang="en-US" sz="1800" dirty="0"/>
              <a:t> </a:t>
            </a:r>
            <a:r>
              <a:rPr lang="en-US" sz="1800" dirty="0" err="1"/>
              <a:t>põe</a:t>
            </a:r>
            <a:r>
              <a:rPr lang="en-US" sz="1800" dirty="0"/>
              <a:t> no Facebook </a:t>
            </a:r>
            <a:r>
              <a:rPr lang="en-US" sz="1800" dirty="0" err="1"/>
              <a:t>fica</a:t>
            </a:r>
            <a:r>
              <a:rPr lang="en-US" sz="1800" dirty="0"/>
              <a:t> </a:t>
            </a:r>
            <a:r>
              <a:rPr lang="en-US" sz="1800" dirty="0" err="1"/>
              <a:t>gravado</a:t>
            </a:r>
            <a:r>
              <a:rPr lang="en-US" sz="1800" dirty="0"/>
              <a:t> para </a:t>
            </a:r>
            <a:r>
              <a:rPr lang="en-US" sz="1800" dirty="0" err="1"/>
              <a:t>sempre</a:t>
            </a:r>
            <a:endParaRPr lang="en-US" sz="1800" dirty="0"/>
          </a:p>
          <a:p>
            <a:pPr lvl="4"/>
            <a:endParaRPr lang="en-US" sz="600" dirty="0"/>
          </a:p>
          <a:p>
            <a:r>
              <a:rPr lang="en-US" sz="1800" dirty="0" err="1"/>
              <a:t>Dispositivos</a:t>
            </a:r>
            <a:r>
              <a:rPr lang="en-US" sz="1800" dirty="0"/>
              <a:t> </a:t>
            </a:r>
            <a:r>
              <a:rPr lang="en-US" sz="1800" dirty="0" err="1"/>
              <a:t>móveis</a:t>
            </a:r>
            <a:r>
              <a:rPr lang="en-US" sz="1800" dirty="0"/>
              <a:t> </a:t>
            </a:r>
            <a:r>
              <a:rPr lang="en-US" sz="1800" dirty="0" err="1"/>
              <a:t>deixam</a:t>
            </a:r>
            <a:r>
              <a:rPr lang="en-US" sz="1800" dirty="0"/>
              <a:t> </a:t>
            </a:r>
            <a:r>
              <a:rPr lang="en-US" sz="1800" dirty="0" err="1"/>
              <a:t>rastos</a:t>
            </a:r>
            <a:r>
              <a:rPr lang="en-US" sz="1800" dirty="0"/>
              <a:t>: as </a:t>
            </a:r>
            <a:r>
              <a:rPr lang="en-US" sz="1800" dirty="0" err="1"/>
              <a:t>chamadas</a:t>
            </a:r>
            <a:r>
              <a:rPr lang="en-US" sz="1800" dirty="0"/>
              <a:t> </a:t>
            </a:r>
            <a:r>
              <a:rPr lang="en-US" sz="1800" dirty="0" err="1"/>
              <a:t>feitas</a:t>
            </a:r>
            <a:r>
              <a:rPr lang="en-US" sz="1800" dirty="0"/>
              <a:t>, a </a:t>
            </a:r>
            <a:r>
              <a:rPr lang="en-US" sz="1800" dirty="0" err="1"/>
              <a:t>localização</a:t>
            </a:r>
            <a:r>
              <a:rPr lang="en-US" sz="1800" dirty="0"/>
              <a:t>, etc.</a:t>
            </a:r>
          </a:p>
          <a:p>
            <a:pPr lvl="2"/>
            <a:r>
              <a:rPr lang="en-US" sz="600" dirty="0"/>
              <a:t>	</a:t>
            </a:r>
          </a:p>
          <a:p>
            <a:r>
              <a:rPr lang="en-US" sz="1800" dirty="0" err="1"/>
              <a:t>Câmaras</a:t>
            </a:r>
            <a:r>
              <a:rPr lang="en-US" sz="1800" dirty="0"/>
              <a:t> de </a:t>
            </a:r>
            <a:r>
              <a:rPr lang="en-US" sz="1800" dirty="0" err="1"/>
              <a:t>vigilância</a:t>
            </a:r>
            <a:r>
              <a:rPr lang="en-US" sz="1800" dirty="0"/>
              <a:t> no metro e </a:t>
            </a:r>
            <a:r>
              <a:rPr lang="en-US" sz="1800" dirty="0" err="1"/>
              <a:t>autocarros</a:t>
            </a:r>
            <a:r>
              <a:rPr lang="en-US" sz="1800" dirty="0"/>
              <a:t> </a:t>
            </a:r>
            <a:r>
              <a:rPr lang="en-US" sz="1800" dirty="0" err="1"/>
              <a:t>registam</a:t>
            </a:r>
            <a:r>
              <a:rPr lang="en-US" sz="1800" dirty="0"/>
              <a:t> a </a:t>
            </a:r>
            <a:r>
              <a:rPr lang="en-US" sz="1800" dirty="0" err="1"/>
              <a:t>sua</a:t>
            </a:r>
            <a:r>
              <a:rPr lang="en-US" sz="1800" dirty="0"/>
              <a:t> entrada e </a:t>
            </a:r>
            <a:r>
              <a:rPr lang="en-US" sz="1800" dirty="0" err="1"/>
              <a:t>saída</a:t>
            </a:r>
            <a:r>
              <a:rPr lang="en-US" sz="1800" dirty="0"/>
              <a:t> </a:t>
            </a:r>
            <a:r>
              <a:rPr lang="en-US" sz="1800" dirty="0" err="1"/>
              <a:t>nos</a:t>
            </a:r>
            <a:r>
              <a:rPr lang="en-US" sz="1800" dirty="0"/>
              <a:t> </a:t>
            </a:r>
            <a:r>
              <a:rPr lang="en-US" sz="1800" dirty="0" err="1"/>
              <a:t>transportes</a:t>
            </a:r>
            <a:endParaRPr lang="en-US" sz="1800" dirty="0"/>
          </a:p>
          <a:p>
            <a:pPr lvl="8"/>
            <a:endParaRPr lang="en-US" sz="800" dirty="0"/>
          </a:p>
          <a:p>
            <a:r>
              <a:rPr lang="en-US" sz="1800" dirty="0"/>
              <a:t>…</a:t>
            </a:r>
          </a:p>
        </p:txBody>
      </p:sp>
      <p:sp>
        <p:nvSpPr>
          <p:cNvPr id="7" name="Rectangle 6"/>
          <p:cNvSpPr/>
          <p:nvPr/>
        </p:nvSpPr>
        <p:spPr>
          <a:xfrm>
            <a:off x="612648" y="5454650"/>
            <a:ext cx="8077200" cy="793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É</a:t>
            </a:r>
            <a:r>
              <a:rPr lang="en-US" sz="2400" dirty="0"/>
              <a:t> </a:t>
            </a:r>
            <a:r>
              <a:rPr lang="en-US" sz="2400" dirty="0" err="1"/>
              <a:t>possível</a:t>
            </a:r>
            <a:r>
              <a:rPr lang="en-US" sz="2400" dirty="0"/>
              <a:t> utilizer </a:t>
            </a:r>
            <a:r>
              <a:rPr lang="en-US" sz="2400" dirty="0" err="1"/>
              <a:t>estes</a:t>
            </a:r>
            <a:r>
              <a:rPr lang="en-US" sz="2400" dirty="0"/>
              <a:t> </a:t>
            </a:r>
            <a:r>
              <a:rPr lang="en-US" sz="2400" dirty="0" err="1"/>
              <a:t>rastos</a:t>
            </a:r>
            <a:r>
              <a:rPr lang="en-US" sz="2400" dirty="0"/>
              <a:t> </a:t>
            </a:r>
            <a:r>
              <a:rPr lang="en-US" sz="2400" dirty="0" err="1"/>
              <a:t>digitais</a:t>
            </a:r>
            <a:r>
              <a:rPr lang="en-US" sz="2400" dirty="0"/>
              <a:t> </a:t>
            </a:r>
            <a:r>
              <a:rPr lang="en-US" sz="2400" dirty="0" err="1"/>
              <a:t>como</a:t>
            </a:r>
            <a:r>
              <a:rPr lang="en-US" sz="2400" dirty="0"/>
              <a:t> </a:t>
            </a:r>
            <a:r>
              <a:rPr lang="en-US" sz="2400" dirty="0" err="1"/>
              <a:t>prova</a:t>
            </a:r>
            <a:r>
              <a:rPr lang="en-US" sz="2400" dirty="0"/>
              <a:t> </a:t>
            </a:r>
            <a:r>
              <a:rPr lang="en-US" sz="2400" dirty="0" err="1"/>
              <a:t>em</a:t>
            </a:r>
            <a:r>
              <a:rPr lang="en-US" sz="2400" dirty="0"/>
              <a:t> tribunal?</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228600" y="1524000"/>
            <a:ext cx="1485900" cy="990600"/>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846746" y="1369746"/>
            <a:ext cx="1068654" cy="1068654"/>
          </a:xfrm>
          <a:prstGeom prst="rect">
            <a:avLst/>
          </a:prstGeom>
        </p:spPr>
      </p:pic>
      <p:pic>
        <p:nvPicPr>
          <p:cNvPr id="10" name="Picture 9"/>
          <p:cNvPicPr>
            <a:picLocks noChangeAspect="1"/>
          </p:cNvPicPr>
          <p:nvPr/>
        </p:nvPicPr>
        <p:blipFill rotWithShape="1">
          <a:blip r:embed="rId4"/>
          <a:srcRect t="91634" r="43000" b="322"/>
          <a:stretch/>
        </p:blipFill>
        <p:spPr>
          <a:xfrm>
            <a:off x="7696200" y="2590800"/>
            <a:ext cx="1295400" cy="448845"/>
          </a:xfrm>
          <a:prstGeom prst="rect">
            <a:avLst/>
          </a:prstGeom>
        </p:spPr>
      </p:pic>
      <p:pic>
        <p:nvPicPr>
          <p:cNvPr id="11" name="Picture 10"/>
          <p:cNvPicPr>
            <a:picLocks noChangeAspect="1"/>
          </p:cNvPicPr>
          <p:nvPr/>
        </p:nvPicPr>
        <p:blipFill>
          <a:blip r:embed="rId5"/>
          <a:stretch>
            <a:fillRect/>
          </a:stretch>
        </p:blipFill>
        <p:spPr>
          <a:xfrm>
            <a:off x="762000" y="2895600"/>
            <a:ext cx="762000" cy="762000"/>
          </a:xfrm>
          <a:prstGeom prst="rect">
            <a:avLst/>
          </a:prstGeom>
        </p:spPr>
      </p:pic>
      <p:pic>
        <p:nvPicPr>
          <p:cNvPr id="13" name="Picture 12"/>
          <p:cNvPicPr>
            <a:picLocks noChangeAspect="1"/>
          </p:cNvPicPr>
          <p:nvPr/>
        </p:nvPicPr>
        <p:blipFill>
          <a:blip r:embed="rId6"/>
          <a:stretch>
            <a:fillRect/>
          </a:stretch>
        </p:blipFill>
        <p:spPr>
          <a:xfrm>
            <a:off x="7897546" y="3173146"/>
            <a:ext cx="1246454" cy="1246454"/>
          </a:xfrm>
          <a:prstGeom prst="rect">
            <a:avLst/>
          </a:prstGeom>
        </p:spPr>
      </p:pic>
      <p:pic>
        <p:nvPicPr>
          <p:cNvPr id="14" name="Picture 13"/>
          <p:cNvPicPr>
            <a:picLocks noChangeAspect="1"/>
          </p:cNvPicPr>
          <p:nvPr/>
        </p:nvPicPr>
        <p:blipFill>
          <a:blip r:embed="rId7"/>
          <a:stretch>
            <a:fillRect/>
          </a:stretch>
        </p:blipFill>
        <p:spPr>
          <a:xfrm>
            <a:off x="7573660" y="4213328"/>
            <a:ext cx="647771" cy="1042690"/>
          </a:xfrm>
          <a:prstGeom prst="rect">
            <a:avLst/>
          </a:prstGeom>
        </p:spPr>
      </p:pic>
      <p:pic>
        <p:nvPicPr>
          <p:cNvPr id="15" name="Picture 14"/>
          <p:cNvPicPr>
            <a:picLocks noChangeAspect="1"/>
          </p:cNvPicPr>
          <p:nvPr/>
        </p:nvPicPr>
        <p:blipFill>
          <a:blip r:embed="rId8"/>
          <a:stretch>
            <a:fillRect/>
          </a:stretch>
        </p:blipFill>
        <p:spPr>
          <a:xfrm>
            <a:off x="460276" y="4038600"/>
            <a:ext cx="835124" cy="1246454"/>
          </a:xfrm>
          <a:prstGeom prst="rect">
            <a:avLst/>
          </a:prstGeom>
        </p:spPr>
      </p:pic>
    </p:spTree>
    <p:extLst>
      <p:ext uri="{BB962C8B-B14F-4D97-AF65-F5344CB8AC3E}">
        <p14:creationId xmlns:p14="http://schemas.microsoft.com/office/powerpoint/2010/main" val="337107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credible?</a:t>
            </a:r>
          </a:p>
        </p:txBody>
      </p:sp>
      <p:sp>
        <p:nvSpPr>
          <p:cNvPr id="3" name="Content Placeholder 2"/>
          <p:cNvSpPr>
            <a:spLocks noGrp="1"/>
          </p:cNvSpPr>
          <p:nvPr>
            <p:ph sz="quarter" idx="1"/>
          </p:nvPr>
        </p:nvSpPr>
        <p:spPr/>
        <p:txBody>
          <a:bodyPr>
            <a:normAutofit fontScale="92500" lnSpcReduction="10000"/>
          </a:bodyPr>
          <a:lstStyle/>
          <a:p>
            <a:r>
              <a:rPr lang="en-US" dirty="0"/>
              <a:t>This requires asking a number of questions which include:</a:t>
            </a:r>
          </a:p>
          <a:p>
            <a:pPr lvl="1"/>
            <a:r>
              <a:rPr lang="en-US" dirty="0"/>
              <a:t>Is the material an opinion (hearsay)?</a:t>
            </a:r>
          </a:p>
          <a:p>
            <a:pPr lvl="1"/>
            <a:r>
              <a:rPr lang="en-US" dirty="0"/>
              <a:t>Is the evidence sustained by the testimony of an expert witness?</a:t>
            </a:r>
          </a:p>
          <a:p>
            <a:pPr>
              <a:lnSpc>
                <a:spcPct val="90000"/>
              </a:lnSpc>
              <a:buNone/>
              <a:defRPr/>
            </a:pPr>
            <a:endParaRPr lang="en-US" dirty="0">
              <a:solidFill>
                <a:srgbClr val="000000"/>
              </a:solidFill>
            </a:endParaRPr>
          </a:p>
          <a:p>
            <a:pPr>
              <a:lnSpc>
                <a:spcPct val="90000"/>
              </a:lnSpc>
              <a:defRPr/>
            </a:pPr>
            <a:r>
              <a:rPr lang="en-GB" dirty="0">
                <a:solidFill>
                  <a:srgbClr val="000000"/>
                </a:solidFill>
              </a:rPr>
              <a:t>Knowledge from secondary sources is ‘hearsay evidence’ and is, </a:t>
            </a:r>
            <a:r>
              <a:rPr lang="en-GB" i="1" dirty="0">
                <a:solidFill>
                  <a:srgbClr val="000000"/>
                </a:solidFill>
              </a:rPr>
              <a:t>in principle</a:t>
            </a:r>
            <a:r>
              <a:rPr lang="en-GB" dirty="0">
                <a:solidFill>
                  <a:srgbClr val="000000"/>
                </a:solidFill>
              </a:rPr>
              <a:t>, inadmissible</a:t>
            </a:r>
          </a:p>
          <a:p>
            <a:pPr lvl="1">
              <a:lnSpc>
                <a:spcPct val="90000"/>
              </a:lnSpc>
              <a:defRPr/>
            </a:pPr>
            <a:r>
              <a:rPr lang="en-GB" dirty="0">
                <a:solidFill>
                  <a:srgbClr val="000000"/>
                </a:solidFill>
              </a:rPr>
              <a:t>I.e., </a:t>
            </a:r>
            <a:r>
              <a:rPr lang="el-GR" dirty="0">
                <a:solidFill>
                  <a:srgbClr val="000000"/>
                </a:solidFill>
              </a:rPr>
              <a:t>not what the witness knows personally, but what someone else told him or her</a:t>
            </a:r>
            <a:endParaRPr lang="en-GB" dirty="0">
              <a:solidFill>
                <a:srgbClr val="000000"/>
              </a:solidFill>
            </a:endParaRPr>
          </a:p>
          <a:p>
            <a:pPr>
              <a:lnSpc>
                <a:spcPct val="90000"/>
              </a:lnSpc>
              <a:defRPr/>
            </a:pPr>
            <a:endParaRPr lang="en-GB" dirty="0">
              <a:solidFill>
                <a:srgbClr val="000000"/>
              </a:solidFill>
            </a:endParaRPr>
          </a:p>
          <a:p>
            <a:pPr>
              <a:lnSpc>
                <a:spcPct val="90000"/>
              </a:lnSpc>
              <a:defRPr/>
            </a:pPr>
            <a:r>
              <a:rPr lang="en-GB" dirty="0">
                <a:solidFill>
                  <a:srgbClr val="000000"/>
                </a:solidFill>
              </a:rPr>
              <a:t>For instance: an e-mail message may be used to prove that an individual made certain statements, but cannot be used to prove the truth of the statements it contains</a:t>
            </a:r>
          </a:p>
          <a:p>
            <a:pPr lvl="1">
              <a:lnSpc>
                <a:spcPct val="90000"/>
              </a:lnSpc>
              <a:defRPr/>
            </a:pPr>
            <a:r>
              <a:rPr lang="en-GB" dirty="0">
                <a:solidFill>
                  <a:srgbClr val="000000"/>
                </a:solidFill>
              </a:rPr>
              <a:t>Larry </a:t>
            </a:r>
            <a:r>
              <a:rPr lang="en-GB" dirty="0" err="1">
                <a:solidFill>
                  <a:srgbClr val="000000"/>
                </a:solidFill>
              </a:rPr>
              <a:t>Froistad</a:t>
            </a:r>
            <a:r>
              <a:rPr lang="en-GB" dirty="0">
                <a:solidFill>
                  <a:srgbClr val="000000"/>
                </a:solidFill>
              </a:rPr>
              <a:t> sent a message to an e-mail list saying he had killed his daughter, but a confession and other evidence were needed</a:t>
            </a:r>
            <a:endParaRPr lang="en-US" dirty="0">
              <a:solidFill>
                <a:srgbClr val="000000"/>
              </a:solidFill>
            </a:endParaRPr>
          </a:p>
          <a:p>
            <a:endParaRPr lang="en-US" dirty="0"/>
          </a:p>
        </p:txBody>
      </p:sp>
      <p:sp>
        <p:nvSpPr>
          <p:cNvPr id="4" name="Date Placeholder 3"/>
          <p:cNvSpPr>
            <a:spLocks noGrp="1"/>
          </p:cNvSpPr>
          <p:nvPr>
            <p:ph type="dt" sz="half" idx="10"/>
          </p:nvPr>
        </p:nvSpPr>
        <p:spPr/>
        <p:txBody>
          <a:bodyPr/>
          <a:lstStyle/>
          <a:p>
            <a:r>
              <a:rPr lang="x-none"/>
              <a:t>2018/19</a:t>
            </a:r>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324438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Exceptions to the hearsay rule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lnSpcReduction="10000"/>
          </a:bodyPr>
          <a:lstStyle/>
          <a:p>
            <a:pPr lvl="2"/>
            <a:endParaRPr lang="en-US" dirty="0"/>
          </a:p>
          <a:p>
            <a:r>
              <a:rPr lang="en-US" dirty="0"/>
              <a:t>Business records</a:t>
            </a:r>
          </a:p>
          <a:p>
            <a:pPr lvl="1"/>
            <a:r>
              <a:rPr lang="en-US" dirty="0"/>
              <a:t>Documents compiled by the ordinary course of a business (e.g., emails, records, memoranda, etc.)</a:t>
            </a:r>
          </a:p>
          <a:p>
            <a:pPr lvl="1"/>
            <a:r>
              <a:rPr lang="en-US" dirty="0"/>
              <a:t>Were supplied by a person who had personal knowledge of the matters dealt with</a:t>
            </a:r>
          </a:p>
          <a:p>
            <a:pPr lvl="2"/>
            <a:endParaRPr lang="en-US" dirty="0"/>
          </a:p>
          <a:p>
            <a:pPr lvl="2"/>
            <a:endParaRPr lang="en-US" dirty="0"/>
          </a:p>
          <a:p>
            <a:r>
              <a:rPr lang="en-US" dirty="0"/>
              <a:t>When a person is not involved, namely computer-generated data</a:t>
            </a:r>
          </a:p>
          <a:p>
            <a:pPr lvl="1"/>
            <a:r>
              <a:rPr lang="en-US" dirty="0"/>
              <a:t>A person is not making an assertion</a:t>
            </a:r>
          </a:p>
          <a:p>
            <a:pPr lvl="1"/>
            <a:r>
              <a:rPr lang="en-US" dirty="0"/>
              <a:t>E.g., logs, network traces, etc.</a:t>
            </a:r>
          </a:p>
          <a:p>
            <a:pPr lvl="2"/>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4009221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certainty</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lstStyle/>
          <a:p>
            <a:endParaRPr lang="en-US"/>
          </a:p>
        </p:txBody>
      </p:sp>
      <p:graphicFrame>
        <p:nvGraphicFramePr>
          <p:cNvPr id="7" name="Content Placeholder 8"/>
          <p:cNvGraphicFramePr>
            <a:graphicFrameLocks/>
          </p:cNvGraphicFramePr>
          <p:nvPr>
            <p:extLst/>
          </p:nvPr>
        </p:nvGraphicFramePr>
        <p:xfrm>
          <a:off x="609600" y="1295400"/>
          <a:ext cx="8077200" cy="4862288"/>
        </p:xfrm>
        <a:graphic>
          <a:graphicData uri="http://schemas.openxmlformats.org/drawingml/2006/table">
            <a:tbl>
              <a:tblPr firstRow="1" bandRow="1">
                <a:tableStyleId>{5C22544A-7EE6-4342-B048-85BDC9FD1C3A}</a:tableStyleId>
              </a:tblPr>
              <a:tblGrid>
                <a:gridCol w="1077046">
                  <a:extLst>
                    <a:ext uri="{9D8B030D-6E8A-4147-A177-3AD203B41FA5}">
                      <a16:colId xmlns:a16="http://schemas.microsoft.com/office/drawing/2014/main" val="20000"/>
                    </a:ext>
                  </a:extLst>
                </a:gridCol>
                <a:gridCol w="4710774">
                  <a:extLst>
                    <a:ext uri="{9D8B030D-6E8A-4147-A177-3AD203B41FA5}">
                      <a16:colId xmlns:a16="http://schemas.microsoft.com/office/drawing/2014/main" val="20001"/>
                    </a:ext>
                  </a:extLst>
                </a:gridCol>
                <a:gridCol w="2289380">
                  <a:extLst>
                    <a:ext uri="{9D8B030D-6E8A-4147-A177-3AD203B41FA5}">
                      <a16:colId xmlns:a16="http://schemas.microsoft.com/office/drawing/2014/main" val="20002"/>
                    </a:ext>
                  </a:extLst>
                </a:gridCol>
              </a:tblGrid>
              <a:tr h="471458">
                <a:tc>
                  <a:txBody>
                    <a:bodyPr/>
                    <a:lstStyle/>
                    <a:p>
                      <a:r>
                        <a:rPr lang="en-US" sz="1600" b="0" i="0" u="none" strike="noStrike" kern="1200" baseline="0" dirty="0">
                          <a:solidFill>
                            <a:schemeClr val="lt1"/>
                          </a:solidFill>
                          <a:latin typeface="Tw Cen MT"/>
                          <a:ea typeface="+mn-ea"/>
                          <a:cs typeface="Tw Cen MT"/>
                        </a:rPr>
                        <a:t>Certainty</a:t>
                      </a:r>
                    </a:p>
                    <a:p>
                      <a:r>
                        <a:rPr lang="en-US" sz="1600" b="0" i="0" u="none" strike="noStrike" kern="1200" baseline="0" dirty="0">
                          <a:solidFill>
                            <a:schemeClr val="lt1"/>
                          </a:solidFill>
                          <a:latin typeface="Tw Cen MT"/>
                          <a:ea typeface="+mn-ea"/>
                          <a:cs typeface="Tw Cen MT"/>
                        </a:rPr>
                        <a:t>Level</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lt1"/>
                          </a:solidFill>
                          <a:latin typeface="Tw Cen MT"/>
                          <a:ea typeface="+mn-ea"/>
                          <a:cs typeface="Tw Cen MT"/>
                        </a:rPr>
                        <a:t>Description/Indicators</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lt1"/>
                          </a:solidFill>
                          <a:latin typeface="Tw Cen MT"/>
                          <a:ea typeface="+mn-ea"/>
                          <a:cs typeface="Tw Cen MT"/>
                        </a:rPr>
                        <a:t>Commensurate</a:t>
                      </a:r>
                    </a:p>
                    <a:p>
                      <a:r>
                        <a:rPr lang="en-US" sz="1600" b="0" i="0" u="none" strike="noStrike" kern="1200" baseline="0" dirty="0">
                          <a:solidFill>
                            <a:schemeClr val="lt1"/>
                          </a:solidFill>
                          <a:latin typeface="Tw Cen MT"/>
                          <a:ea typeface="+mn-ea"/>
                          <a:cs typeface="Tw Cen MT"/>
                        </a:rPr>
                        <a:t>Qualification</a:t>
                      </a:r>
                      <a:endParaRPr lang="en-US" sz="1600" dirty="0">
                        <a:latin typeface="Tw Cen MT"/>
                        <a:cs typeface="Tw Cen MT"/>
                      </a:endParaRPr>
                    </a:p>
                  </a:txBody>
                  <a:tcPr marL="36000" marR="36000" marT="0" marB="0"/>
                </a:tc>
                <a:extLst>
                  <a:ext uri="{0D108BD9-81ED-4DB2-BD59-A6C34878D82A}">
                    <a16:rowId xmlns:a16="http://schemas.microsoft.com/office/drawing/2014/main" val="10000"/>
                  </a:ext>
                </a:extLst>
              </a:tr>
              <a:tr h="358504">
                <a:tc>
                  <a:txBody>
                    <a:bodyPr/>
                    <a:lstStyle/>
                    <a:p>
                      <a:r>
                        <a:rPr lang="en-US" sz="1600" dirty="0">
                          <a:latin typeface="Tw Cen MT"/>
                          <a:cs typeface="Tw Cen MT"/>
                        </a:rPr>
                        <a:t>C0</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Evidence contradicts known facts</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Erroneous/incorrect</a:t>
                      </a:r>
                      <a:endParaRPr lang="en-US" sz="1600" dirty="0">
                        <a:latin typeface="Tw Cen MT"/>
                        <a:cs typeface="Tw Cen MT"/>
                      </a:endParaRPr>
                    </a:p>
                  </a:txBody>
                  <a:tcPr marL="36000" marR="36000" marT="0" marB="0"/>
                </a:tc>
                <a:extLst>
                  <a:ext uri="{0D108BD9-81ED-4DB2-BD59-A6C34878D82A}">
                    <a16:rowId xmlns:a16="http://schemas.microsoft.com/office/drawing/2014/main" val="10001"/>
                  </a:ext>
                </a:extLst>
              </a:tr>
              <a:tr h="358504">
                <a:tc>
                  <a:txBody>
                    <a:bodyPr/>
                    <a:lstStyle/>
                    <a:p>
                      <a:r>
                        <a:rPr lang="en-US" sz="1600" dirty="0">
                          <a:latin typeface="Tw Cen MT"/>
                          <a:cs typeface="Tw Cen MT"/>
                        </a:rPr>
                        <a:t>C1</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Evidence is highly questionable</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Highly uncertain</a:t>
                      </a:r>
                      <a:endParaRPr lang="en-US" sz="1600" dirty="0">
                        <a:latin typeface="Tw Cen MT"/>
                        <a:cs typeface="Tw Cen MT"/>
                      </a:endParaRPr>
                    </a:p>
                  </a:txBody>
                  <a:tcPr marL="36000" marR="36000" marT="0" marB="0"/>
                </a:tc>
                <a:extLst>
                  <a:ext uri="{0D108BD9-81ED-4DB2-BD59-A6C34878D82A}">
                    <a16:rowId xmlns:a16="http://schemas.microsoft.com/office/drawing/2014/main" val="10002"/>
                  </a:ext>
                </a:extLst>
              </a:tr>
              <a:tr h="471458">
                <a:tc>
                  <a:txBody>
                    <a:bodyPr/>
                    <a:lstStyle/>
                    <a:p>
                      <a:r>
                        <a:rPr lang="en-US" sz="1600" dirty="0">
                          <a:latin typeface="Tw Cen MT"/>
                          <a:cs typeface="Tw Cen MT"/>
                        </a:rPr>
                        <a:t>C2</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Only one source of evidence is not protected against tampering</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Somewhat uncertain</a:t>
                      </a:r>
                      <a:endParaRPr lang="en-US" sz="1600" dirty="0">
                        <a:latin typeface="Tw Cen MT"/>
                        <a:cs typeface="Tw Cen MT"/>
                      </a:endParaRPr>
                    </a:p>
                  </a:txBody>
                  <a:tcPr marL="36000" marR="36000" marT="0" marB="0"/>
                </a:tc>
                <a:extLst>
                  <a:ext uri="{0D108BD9-81ED-4DB2-BD59-A6C34878D82A}">
                    <a16:rowId xmlns:a16="http://schemas.microsoft.com/office/drawing/2014/main" val="10003"/>
                  </a:ext>
                </a:extLst>
              </a:tr>
              <a:tr h="942916">
                <a:tc>
                  <a:txBody>
                    <a:bodyPr/>
                    <a:lstStyle/>
                    <a:p>
                      <a:r>
                        <a:rPr lang="en-US" sz="1600" dirty="0">
                          <a:latin typeface="Tw Cen MT"/>
                          <a:cs typeface="Tw Cen MT"/>
                        </a:rPr>
                        <a:t>C3</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The source(s) of evidence are more difficult to tamper with but there is not enough evidence to support a firm conclusion or there are unexplained inconsistencies in the available evidence</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Possible</a:t>
                      </a:r>
                      <a:endParaRPr lang="en-US" sz="1600" dirty="0">
                        <a:latin typeface="Tw Cen MT"/>
                        <a:cs typeface="Tw Cen MT"/>
                      </a:endParaRPr>
                    </a:p>
                  </a:txBody>
                  <a:tcPr marL="36000" marR="36000" marT="0" marB="0"/>
                </a:tc>
                <a:extLst>
                  <a:ext uri="{0D108BD9-81ED-4DB2-BD59-A6C34878D82A}">
                    <a16:rowId xmlns:a16="http://schemas.microsoft.com/office/drawing/2014/main" val="10004"/>
                  </a:ext>
                </a:extLst>
              </a:tr>
              <a:tr h="707187">
                <a:tc>
                  <a:txBody>
                    <a:bodyPr/>
                    <a:lstStyle/>
                    <a:p>
                      <a:r>
                        <a:rPr lang="en-US" sz="1600" dirty="0">
                          <a:latin typeface="Tw Cen MT"/>
                          <a:cs typeface="Tw Cen MT"/>
                        </a:rPr>
                        <a:t>C4</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(a) Evidence is protected against tampering or</a:t>
                      </a:r>
                    </a:p>
                    <a:p>
                      <a:r>
                        <a:rPr lang="en-US" sz="1600" b="0" i="0" u="none" strike="noStrike" kern="1200" baseline="0" dirty="0">
                          <a:solidFill>
                            <a:schemeClr val="dk1"/>
                          </a:solidFill>
                          <a:latin typeface="Tw Cen MT"/>
                          <a:ea typeface="+mn-ea"/>
                          <a:cs typeface="Tw Cen MT"/>
                        </a:rPr>
                        <a:t>(b) evidence is not protected against tampering but multiple, independent sources of evidence agree</a:t>
                      </a:r>
                      <a:endParaRPr lang="en-US" sz="1600" b="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Probable</a:t>
                      </a:r>
                      <a:endParaRPr lang="en-US" sz="1600" dirty="0">
                        <a:latin typeface="Tw Cen MT"/>
                        <a:cs typeface="Tw Cen MT"/>
                      </a:endParaRPr>
                    </a:p>
                  </a:txBody>
                  <a:tcPr marL="36000" marR="36000" marT="0" marB="0"/>
                </a:tc>
                <a:extLst>
                  <a:ext uri="{0D108BD9-81ED-4DB2-BD59-A6C34878D82A}">
                    <a16:rowId xmlns:a16="http://schemas.microsoft.com/office/drawing/2014/main" val="10005"/>
                  </a:ext>
                </a:extLst>
              </a:tr>
              <a:tr h="942916">
                <a:tc>
                  <a:txBody>
                    <a:bodyPr/>
                    <a:lstStyle/>
                    <a:p>
                      <a:r>
                        <a:rPr lang="en-US" sz="1600" dirty="0">
                          <a:latin typeface="Tw Cen MT"/>
                          <a:cs typeface="Tw Cen MT"/>
                        </a:rPr>
                        <a:t>C5</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Agreement of evidence from multiple, independent sources that are protected against tampering.</a:t>
                      </a:r>
                    </a:p>
                    <a:p>
                      <a:r>
                        <a:rPr lang="en-US" sz="1600" b="0" i="0" u="none" strike="noStrike" kern="1200" baseline="0" dirty="0">
                          <a:solidFill>
                            <a:schemeClr val="dk1"/>
                          </a:solidFill>
                          <a:latin typeface="Tw Cen MT"/>
                          <a:ea typeface="+mn-ea"/>
                          <a:cs typeface="Tw Cen MT"/>
                        </a:rPr>
                        <a:t>However, small uncertainties exist (e.g., temporal error and data loss)</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Almost certain</a:t>
                      </a:r>
                      <a:endParaRPr lang="en-US" sz="1600" dirty="0">
                        <a:latin typeface="Tw Cen MT"/>
                        <a:cs typeface="Tw Cen MT"/>
                      </a:endParaRPr>
                    </a:p>
                  </a:txBody>
                  <a:tcPr marL="36000" marR="36000" marT="0" marB="0"/>
                </a:tc>
                <a:extLst>
                  <a:ext uri="{0D108BD9-81ED-4DB2-BD59-A6C34878D82A}">
                    <a16:rowId xmlns:a16="http://schemas.microsoft.com/office/drawing/2014/main" val="10006"/>
                  </a:ext>
                </a:extLst>
              </a:tr>
              <a:tr h="471458">
                <a:tc>
                  <a:txBody>
                    <a:bodyPr/>
                    <a:lstStyle/>
                    <a:p>
                      <a:r>
                        <a:rPr lang="en-US" sz="1600" dirty="0">
                          <a:latin typeface="Tw Cen MT"/>
                          <a:cs typeface="Tw Cen MT"/>
                        </a:rPr>
                        <a:t>C6</a:t>
                      </a:r>
                    </a:p>
                  </a:txBody>
                  <a:tcPr marL="36000" marR="36000" marT="0" marB="0"/>
                </a:tc>
                <a:tc>
                  <a:txBody>
                    <a:bodyPr/>
                    <a:lstStyle/>
                    <a:p>
                      <a:r>
                        <a:rPr lang="en-US" sz="1600" b="0" i="0" u="none" strike="noStrike" kern="1200" baseline="0" dirty="0">
                          <a:solidFill>
                            <a:schemeClr val="dk1"/>
                          </a:solidFill>
                          <a:latin typeface="Tw Cen MT"/>
                          <a:ea typeface="+mn-ea"/>
                          <a:cs typeface="Tw Cen MT"/>
                        </a:rPr>
                        <a:t>The evidence is tamperproof or has a high</a:t>
                      </a:r>
                    </a:p>
                    <a:p>
                      <a:r>
                        <a:rPr lang="en-US" sz="1600" b="0" i="0" u="none" strike="noStrike" kern="1200" baseline="0" dirty="0">
                          <a:solidFill>
                            <a:schemeClr val="dk1"/>
                          </a:solidFill>
                          <a:latin typeface="Tw Cen MT"/>
                          <a:ea typeface="+mn-ea"/>
                          <a:cs typeface="Tw Cen MT"/>
                        </a:rPr>
                        <a:t>Statistical confidence</a:t>
                      </a:r>
                      <a:endParaRPr lang="en-US" sz="1600" dirty="0">
                        <a:latin typeface="Tw Cen MT"/>
                        <a:cs typeface="Tw Cen MT"/>
                      </a:endParaRPr>
                    </a:p>
                  </a:txBody>
                  <a:tcPr marL="36000" marR="36000" marT="0" marB="0"/>
                </a:tc>
                <a:tc>
                  <a:txBody>
                    <a:bodyPr/>
                    <a:lstStyle/>
                    <a:p>
                      <a:r>
                        <a:rPr lang="en-US" sz="1600" b="0" i="0" u="none" strike="noStrike" kern="1200" baseline="0" dirty="0">
                          <a:solidFill>
                            <a:schemeClr val="dk1"/>
                          </a:solidFill>
                          <a:latin typeface="Tw Cen MT"/>
                          <a:ea typeface="+mn-ea"/>
                          <a:cs typeface="Tw Cen MT"/>
                        </a:rPr>
                        <a:t>Certain</a:t>
                      </a:r>
                      <a:endParaRPr lang="en-US" sz="1600" dirty="0">
                        <a:latin typeface="Tw Cen MT"/>
                        <a:cs typeface="Tw Cen MT"/>
                      </a:endParaRPr>
                    </a:p>
                  </a:txBody>
                  <a:tcPr marL="36000" marR="36000" marT="0" marB="0"/>
                </a:tc>
                <a:extLst>
                  <a:ext uri="{0D108BD9-81ED-4DB2-BD59-A6C34878D82A}">
                    <a16:rowId xmlns:a16="http://schemas.microsoft.com/office/drawing/2014/main" val="10007"/>
                  </a:ext>
                </a:extLst>
              </a:tr>
            </a:tbl>
          </a:graphicData>
        </a:graphic>
      </p:graphicFrame>
      <p:sp>
        <p:nvSpPr>
          <p:cNvPr id="8" name="Slide Number Placeholder 7"/>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1594076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certainty assessment</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C6:</a:t>
            </a:r>
          </a:p>
          <a:p>
            <a:pPr lvl="1"/>
            <a:r>
              <a:rPr lang="en-US" dirty="0"/>
              <a:t>Files containing known child pornography were found on the defendant’s computer, on the basis of hash values of the files matching known child pornography and a visual inspection of the file contents</a:t>
            </a:r>
          </a:p>
          <a:p>
            <a:pPr lvl="1"/>
            <a:endParaRPr lang="en-US" dirty="0"/>
          </a:p>
          <a:p>
            <a:r>
              <a:rPr lang="en-US" dirty="0"/>
              <a:t>C4:</a:t>
            </a:r>
          </a:p>
          <a:p>
            <a:pPr lvl="1"/>
            <a:r>
              <a:rPr lang="en-US" dirty="0"/>
              <a:t>Multiple items of evidence on the defendant’s computer link him to the identity theft targeting the victim, including e-mail on May 31, 2010, confirming a Visa credit card in the victim’s name, </a:t>
            </a:r>
            <a:r>
              <a:rPr lang="en-US" dirty="0" err="1"/>
              <a:t>USBank</a:t>
            </a:r>
            <a:r>
              <a:rPr lang="en-US" dirty="0"/>
              <a:t> online loan application completed in victim’s name, and a cash advance on a MasterCard credit card in the victim’s name</a:t>
            </a:r>
          </a:p>
          <a:p>
            <a:pPr lvl="1"/>
            <a:endParaRPr lang="en-US" dirty="0"/>
          </a:p>
          <a:p>
            <a:r>
              <a:rPr lang="en-US" dirty="0"/>
              <a:t>C0:</a:t>
            </a:r>
          </a:p>
          <a:p>
            <a:pPr lvl="1"/>
            <a:r>
              <a:rPr lang="en-US" dirty="0"/>
              <a:t>The conclusion that Julie </a:t>
            </a:r>
            <a:r>
              <a:rPr lang="en-US" dirty="0" err="1"/>
              <a:t>Amero</a:t>
            </a:r>
            <a:r>
              <a:rPr lang="en-US" dirty="0"/>
              <a:t> intentionally accessed pornography Web sites while in the classroom is contradicted by evidence that pornographic pop-ups appearing on the computer were the result of an automated “spyware” program on the computer</a:t>
            </a:r>
          </a:p>
        </p:txBody>
      </p:sp>
      <p:sp>
        <p:nvSpPr>
          <p:cNvPr id="7" name="Slide Number Placeholder 6"/>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218932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evidence obtained legally?</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92500" lnSpcReduction="10000"/>
          </a:bodyPr>
          <a:lstStyle/>
          <a:p>
            <a:pPr lvl="3"/>
            <a:endParaRPr lang="en-US" dirty="0"/>
          </a:p>
          <a:p>
            <a:r>
              <a:rPr lang="en-US" dirty="0"/>
              <a:t>Search warrants are required</a:t>
            </a:r>
          </a:p>
          <a:p>
            <a:pPr lvl="1"/>
            <a:r>
              <a:rPr lang="en-US" dirty="0"/>
              <a:t>The most common mistake that prevents digital evidence from being admitted by courts is that it is obtained without authorization</a:t>
            </a:r>
          </a:p>
          <a:p>
            <a:pPr lvl="1"/>
            <a:endParaRPr lang="en-US" dirty="0"/>
          </a:p>
          <a:p>
            <a:r>
              <a:rPr lang="en-US" dirty="0"/>
              <a:t>Privacy violations render evidence inadmissible</a:t>
            </a:r>
          </a:p>
          <a:p>
            <a:endParaRPr lang="en-US" dirty="0"/>
          </a:p>
          <a:p>
            <a:r>
              <a:rPr lang="en-US" dirty="0"/>
              <a:t>Directives for data privacy protection defined by law</a:t>
            </a:r>
          </a:p>
          <a:p>
            <a:pPr lvl="1"/>
            <a:r>
              <a:rPr lang="en-US" dirty="0"/>
              <a:t>EU: Framework Decision 2005/222/JHA on attacks against information systems</a:t>
            </a:r>
          </a:p>
          <a:p>
            <a:pPr lvl="1">
              <a:lnSpc>
                <a:spcPct val="130000"/>
              </a:lnSpc>
              <a:defRPr/>
            </a:pPr>
            <a:r>
              <a:rPr lang="en-US" dirty="0"/>
              <a:t>Portugal: Lei do </a:t>
            </a:r>
            <a:r>
              <a:rPr lang="en-US" dirty="0" err="1"/>
              <a:t>Cibercrime</a:t>
            </a:r>
            <a:endParaRPr lang="en-US" dirty="0"/>
          </a:p>
          <a:p>
            <a:pPr lvl="1">
              <a:lnSpc>
                <a:spcPct val="130000"/>
              </a:lnSpc>
              <a:defRPr/>
            </a:pPr>
            <a:r>
              <a:rPr lang="en-US" dirty="0"/>
              <a:t>USA: </a:t>
            </a:r>
            <a:r>
              <a:rPr lang="en-US" dirty="0">
                <a:solidFill>
                  <a:srgbClr val="000000"/>
                </a:solidFill>
              </a:rPr>
              <a:t>First and fourth amendments to the U.S. Constitution</a:t>
            </a:r>
          </a:p>
          <a:p>
            <a:pPr lvl="1">
              <a:lnSpc>
                <a:spcPct val="130000"/>
              </a:lnSpc>
              <a:defRPr/>
            </a:pPr>
            <a:endParaRPr lang="en-US" dirty="0">
              <a:solidFill>
                <a:srgbClr val="000000"/>
              </a:solidFill>
            </a:endParaRPr>
          </a:p>
          <a:p>
            <a:pPr lvl="1">
              <a:lnSpc>
                <a:spcPct val="130000"/>
              </a:lnSpc>
              <a:defRPr/>
            </a:pPr>
            <a:endParaRPr lang="en-US" dirty="0">
              <a:solidFill>
                <a:srgbClr val="000000"/>
              </a:solidFill>
            </a:endParaRPr>
          </a:p>
          <a:p>
            <a:pPr lvl="1"/>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1784832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European law</a:t>
            </a:r>
          </a:p>
        </p:txBody>
      </p:sp>
      <p:sp>
        <p:nvSpPr>
          <p:cNvPr id="3" name="Content Placeholder 2"/>
          <p:cNvSpPr>
            <a:spLocks noGrp="1"/>
          </p:cNvSpPr>
          <p:nvPr>
            <p:ph idx="1"/>
          </p:nvPr>
        </p:nvSpPr>
        <p:spPr/>
        <p:txBody>
          <a:bodyPr>
            <a:normAutofit fontScale="92500" lnSpcReduction="20000"/>
          </a:bodyPr>
          <a:lstStyle/>
          <a:p>
            <a:pPr lvl="4"/>
            <a:endParaRPr lang="en-US" dirty="0"/>
          </a:p>
          <a:p>
            <a:r>
              <a:rPr lang="en-US" dirty="0"/>
              <a:t>Council of Europe (</a:t>
            </a:r>
            <a:r>
              <a:rPr lang="en-US" dirty="0" err="1"/>
              <a:t>CoE</a:t>
            </a:r>
            <a:r>
              <a:rPr lang="en-US" dirty="0"/>
              <a:t>) legislation (47 Members)</a:t>
            </a:r>
          </a:p>
          <a:p>
            <a:pPr lvl="1"/>
            <a:r>
              <a:rPr lang="en-US" dirty="0"/>
              <a:t>The Convention on Cybercrime (CETS 185)</a:t>
            </a:r>
          </a:p>
          <a:p>
            <a:pPr lvl="1"/>
            <a:r>
              <a:rPr lang="en-US" dirty="0"/>
              <a:t>Cybercrime Convention on racism through computer systems (CETS 189)</a:t>
            </a:r>
          </a:p>
          <a:p>
            <a:pPr lvl="1"/>
            <a:r>
              <a:rPr lang="en-US" dirty="0"/>
              <a:t>Protection of children against sexual abuse (CETS 201)</a:t>
            </a:r>
          </a:p>
          <a:p>
            <a:endParaRPr lang="en-US" dirty="0"/>
          </a:p>
          <a:p>
            <a:r>
              <a:rPr lang="en-US" dirty="0"/>
              <a:t>EU legislation (28 Members)</a:t>
            </a:r>
          </a:p>
          <a:p>
            <a:pPr lvl="1"/>
            <a:r>
              <a:rPr lang="en-US" dirty="0"/>
              <a:t>Framework Decision 2005/222/JHA on attacks against information systems (Lisbon treaty)</a:t>
            </a:r>
          </a:p>
          <a:p>
            <a:endParaRPr lang="en-US" dirty="0"/>
          </a:p>
          <a:p>
            <a:r>
              <a:rPr lang="en-US" dirty="0"/>
              <a:t>PT legislation</a:t>
            </a:r>
          </a:p>
          <a:p>
            <a:pPr lvl="1"/>
            <a:r>
              <a:rPr lang="en-US" dirty="0"/>
              <a:t>Lei 109/2009 – Lei do </a:t>
            </a:r>
            <a:r>
              <a:rPr lang="en-US" dirty="0" err="1"/>
              <a:t>cibercrime</a:t>
            </a:r>
            <a:endParaRPr lang="en-US" dirty="0"/>
          </a:p>
          <a:p>
            <a:pPr lvl="1"/>
            <a:r>
              <a:rPr lang="en-US" dirty="0"/>
              <a:t>Transposition of Framework decision</a:t>
            </a:r>
          </a:p>
        </p:txBody>
      </p:sp>
      <p:sp>
        <p:nvSpPr>
          <p:cNvPr id="4" name="Date Placeholder 3"/>
          <p:cNvSpPr>
            <a:spLocks noGrp="1"/>
          </p:cNvSpPr>
          <p:nvPr>
            <p:ph type="dt" sz="half" idx="10"/>
          </p:nvPr>
        </p:nvSpPr>
        <p:spPr/>
        <p:txBody>
          <a:bodyPr/>
          <a:lstStyle/>
          <a:p>
            <a:r>
              <a:rPr lang="x-none"/>
              <a:t>2018/19</a:t>
            </a:r>
            <a:endParaRPr lang="en-US"/>
          </a:p>
        </p:txBody>
      </p:sp>
      <p:sp>
        <p:nvSpPr>
          <p:cNvPr id="5" name="Footer Placeholder 4"/>
          <p:cNvSpPr>
            <a:spLocks noGrp="1"/>
          </p:cNvSpPr>
          <p:nvPr>
            <p:ph type="ftr" sz="quarter" idx="11"/>
          </p:nvPr>
        </p:nvSpPr>
        <p:spPr/>
        <p:txBody>
          <a:bodyPr/>
          <a:lstStyle/>
          <a:p>
            <a:r>
              <a:rPr lang="pt-BR"/>
              <a:t>CSF - Nuno Santos</a:t>
            </a:r>
            <a:endParaRPr lang="en-US"/>
          </a:p>
        </p:txBody>
      </p:sp>
      <p:sp>
        <p:nvSpPr>
          <p:cNvPr id="7" name="Slide Number Placeholder 6"/>
          <p:cNvSpPr>
            <a:spLocks noGrp="1"/>
          </p:cNvSpPr>
          <p:nvPr>
            <p:ph type="sldNum" sz="quarter" idx="12"/>
          </p:nvPr>
        </p:nvSpPr>
        <p:spPr/>
        <p:txBody>
          <a:bodyPr/>
          <a:lstStyle/>
          <a:p>
            <a:fld id="{BAFC06C6-5388-EF48-9B75-F2C2BBFC0E68}" type="slidenum">
              <a:rPr lang="en-US" smtClean="0"/>
              <a:t>25</a:t>
            </a:fld>
            <a:endParaRPr lang="en-US" dirty="0"/>
          </a:p>
        </p:txBody>
      </p:sp>
    </p:spTree>
    <p:extLst>
      <p:ext uri="{BB962C8B-B14F-4D97-AF65-F5344CB8AC3E}">
        <p14:creationId xmlns:p14="http://schemas.microsoft.com/office/powerpoint/2010/main" val="3880258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Lei do </a:t>
            </a:r>
            <a:r>
              <a:rPr lang="en-US" dirty="0" err="1"/>
              <a:t>Cibercrime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endParaRPr lang="en-US" dirty="0"/>
          </a:p>
          <a:p>
            <a:pPr lvl="4"/>
            <a:endParaRPr lang="en-US" dirty="0"/>
          </a:p>
          <a:p>
            <a:pPr lvl="2"/>
            <a:endParaRPr lang="en-US" dirty="0"/>
          </a:p>
          <a:p>
            <a:r>
              <a:rPr lang="en-US" dirty="0"/>
              <a:t>CAPÍTULO III: </a:t>
            </a:r>
            <a:r>
              <a:rPr lang="en-US" dirty="0" err="1"/>
              <a:t>Disposições</a:t>
            </a:r>
            <a:r>
              <a:rPr lang="en-US" dirty="0"/>
              <a:t> </a:t>
            </a:r>
            <a:r>
              <a:rPr lang="en-US" dirty="0" err="1"/>
              <a:t>processuais</a:t>
            </a:r>
            <a:endParaRPr lang="en-US" dirty="0"/>
          </a:p>
          <a:p>
            <a:pPr lvl="1"/>
            <a:r>
              <a:rPr lang="en-US" dirty="0" err="1"/>
              <a:t>Artigo</a:t>
            </a:r>
            <a:r>
              <a:rPr lang="en-US" dirty="0"/>
              <a:t> 12.º: </a:t>
            </a:r>
            <a:r>
              <a:rPr lang="en-US" dirty="0" err="1"/>
              <a:t>Preservação</a:t>
            </a:r>
            <a:r>
              <a:rPr lang="en-US" dirty="0"/>
              <a:t> </a:t>
            </a:r>
            <a:r>
              <a:rPr lang="en-US" dirty="0" err="1"/>
              <a:t>expedita</a:t>
            </a:r>
            <a:r>
              <a:rPr lang="en-US" dirty="0"/>
              <a:t> de dados</a:t>
            </a:r>
          </a:p>
          <a:p>
            <a:pPr lvl="1"/>
            <a:r>
              <a:rPr lang="en-US" dirty="0" err="1"/>
              <a:t>Artigo</a:t>
            </a:r>
            <a:r>
              <a:rPr lang="en-US" dirty="0"/>
              <a:t> 13.º: </a:t>
            </a:r>
            <a:r>
              <a:rPr lang="en-US" dirty="0" err="1"/>
              <a:t>Revelação</a:t>
            </a:r>
            <a:r>
              <a:rPr lang="en-US" dirty="0"/>
              <a:t> </a:t>
            </a:r>
            <a:r>
              <a:rPr lang="en-US" dirty="0" err="1"/>
              <a:t>expedita</a:t>
            </a:r>
            <a:r>
              <a:rPr lang="en-US" dirty="0"/>
              <a:t> de dados de </a:t>
            </a:r>
            <a:r>
              <a:rPr lang="en-US" dirty="0" err="1"/>
              <a:t>tráfego</a:t>
            </a:r>
            <a:endParaRPr lang="en-US" dirty="0"/>
          </a:p>
          <a:p>
            <a:pPr lvl="1"/>
            <a:r>
              <a:rPr lang="en-US" dirty="0" err="1"/>
              <a:t>Artigo</a:t>
            </a:r>
            <a:r>
              <a:rPr lang="en-US" dirty="0"/>
              <a:t> 15.º: </a:t>
            </a:r>
            <a:r>
              <a:rPr lang="en-US" dirty="0" err="1"/>
              <a:t>Pesquisa</a:t>
            </a:r>
            <a:r>
              <a:rPr lang="en-US" dirty="0"/>
              <a:t> de dados </a:t>
            </a:r>
            <a:r>
              <a:rPr lang="en-US" dirty="0" err="1"/>
              <a:t>informáticos</a:t>
            </a:r>
            <a:endParaRPr lang="en-US" dirty="0"/>
          </a:p>
          <a:p>
            <a:pPr lvl="1"/>
            <a:r>
              <a:rPr lang="en-US" dirty="0" err="1"/>
              <a:t>Artigo</a:t>
            </a:r>
            <a:r>
              <a:rPr lang="en-US" dirty="0"/>
              <a:t> 16.º: </a:t>
            </a:r>
            <a:r>
              <a:rPr lang="en-US" dirty="0" err="1"/>
              <a:t>Apreensão</a:t>
            </a:r>
            <a:r>
              <a:rPr lang="en-US" dirty="0"/>
              <a:t> de dados </a:t>
            </a:r>
            <a:r>
              <a:rPr lang="en-US" dirty="0" err="1"/>
              <a:t>informáticos</a:t>
            </a:r>
            <a:endParaRPr lang="en-US" dirty="0"/>
          </a:p>
          <a:p>
            <a:pPr lvl="1"/>
            <a:r>
              <a:rPr lang="en-US" dirty="0" err="1"/>
              <a:t>Artigo</a:t>
            </a:r>
            <a:r>
              <a:rPr lang="en-US" dirty="0"/>
              <a:t> 17.º: </a:t>
            </a:r>
            <a:r>
              <a:rPr lang="en-US" dirty="0" err="1"/>
              <a:t>Apreensão</a:t>
            </a:r>
            <a:r>
              <a:rPr lang="en-US" dirty="0"/>
              <a:t> de </a:t>
            </a:r>
            <a:r>
              <a:rPr lang="en-US" dirty="0" err="1"/>
              <a:t>correio</a:t>
            </a:r>
            <a:r>
              <a:rPr lang="en-US" dirty="0"/>
              <a:t> </a:t>
            </a:r>
            <a:r>
              <a:rPr lang="en-US" dirty="0" err="1"/>
              <a:t>electrónico</a:t>
            </a:r>
            <a:r>
              <a:rPr lang="en-US" dirty="0"/>
              <a:t> e </a:t>
            </a:r>
            <a:r>
              <a:rPr lang="en-US" dirty="0" err="1"/>
              <a:t>registos</a:t>
            </a:r>
            <a:r>
              <a:rPr lang="en-US" dirty="0"/>
              <a:t> de </a:t>
            </a:r>
            <a:r>
              <a:rPr lang="en-US" dirty="0" err="1"/>
              <a:t>comunicações</a:t>
            </a:r>
            <a:r>
              <a:rPr lang="en-US" dirty="0"/>
              <a:t> de </a:t>
            </a:r>
            <a:r>
              <a:rPr lang="en-US" dirty="0" err="1"/>
              <a:t>natureza</a:t>
            </a:r>
            <a:r>
              <a:rPr lang="en-US" dirty="0"/>
              <a:t> </a:t>
            </a:r>
            <a:r>
              <a:rPr lang="en-US" dirty="0" err="1"/>
              <a:t>semelhante</a:t>
            </a:r>
            <a:endParaRPr lang="en-US" dirty="0"/>
          </a:p>
          <a:p>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660338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EU’s Data Protection Directive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5638800"/>
            <a:ext cx="8229600" cy="609600"/>
          </a:xfrm>
        </p:spPr>
        <p:txBody>
          <a:bodyPr>
            <a:normAutofit/>
          </a:bodyPr>
          <a:lstStyle/>
          <a:p>
            <a:pPr marL="0" indent="0" algn="just">
              <a:buNone/>
            </a:pPr>
            <a:r>
              <a:rPr lang="en-US" sz="1800" dirty="0">
                <a:hlinkClick r:id="rId3"/>
              </a:rPr>
              <a:t>http://ec.europa.eu/justice/data-protection/</a:t>
            </a:r>
            <a:endParaRPr lang="en-US" sz="1800" dirty="0"/>
          </a:p>
        </p:txBody>
      </p:sp>
      <p:sp>
        <p:nvSpPr>
          <p:cNvPr id="7" name="Content Placeholder 5"/>
          <p:cNvSpPr txBox="1">
            <a:spLocks/>
          </p:cNvSpPr>
          <p:nvPr/>
        </p:nvSpPr>
        <p:spPr>
          <a:xfrm>
            <a:off x="533400" y="1447800"/>
            <a:ext cx="8229600" cy="4114800"/>
          </a:xfrm>
          <a:prstGeom prst="rect">
            <a:avLst/>
          </a:prstGeom>
          <a:solidFill>
            <a:srgbClr val="FCE9AF"/>
          </a:solidFill>
          <a:ln>
            <a:solidFill>
              <a:srgbClr val="000000"/>
            </a:solidFill>
          </a:ln>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just">
              <a:buNone/>
            </a:pPr>
            <a:r>
              <a:rPr lang="en-US" sz="2000" b="1" dirty="0"/>
              <a:t>Everyone has the right to the protection of personal data.</a:t>
            </a:r>
          </a:p>
          <a:p>
            <a:pPr marL="0" indent="0" algn="just">
              <a:buNone/>
            </a:pPr>
            <a:r>
              <a:rPr lang="en-US" sz="2000" dirty="0"/>
              <a:t>Under EU law, personal data can only be gathered legally under strict conditions, for a legitimate purpose. Furthermore, persons or </a:t>
            </a:r>
            <a:r>
              <a:rPr lang="en-US" sz="2000" dirty="0" err="1"/>
              <a:t>organisations</a:t>
            </a:r>
            <a:r>
              <a:rPr lang="en-US" sz="2000" dirty="0"/>
              <a:t> which collect and manage your personal information must protect it from misuse and must respect certain rights of the data owners which are guaranteed by EU law.</a:t>
            </a:r>
          </a:p>
          <a:p>
            <a:pPr marL="0" indent="0" algn="just">
              <a:buNone/>
            </a:pPr>
            <a:r>
              <a:rPr lang="en-US" sz="2000" dirty="0"/>
              <a:t>Every day within the EU, businesses, public authorities and individuals transfer vast amounts of personal data across borders. Conflicting data protection rules in different countries would disrupt international exchanges. Individuals might also be unwilling to transfer personal data abroad if they were uncertain about the level of protection in other countries.</a:t>
            </a:r>
          </a:p>
          <a:p>
            <a:pPr marL="0" indent="0" algn="just">
              <a:buNone/>
            </a:pPr>
            <a:r>
              <a:rPr lang="en-US" sz="2000" dirty="0"/>
              <a:t>Therefore, common EU rules have been established to ensure that your personal data enjoys a high standard of protection everywhere in the EU. You have the right to complain and obtain redress if your data is misused anywhere within the EU</a:t>
            </a:r>
          </a:p>
        </p:txBody>
      </p:sp>
      <p:sp>
        <p:nvSpPr>
          <p:cNvPr id="8" name="Slide Number Placeholder 7"/>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304450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Privacy in USA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lstStyle/>
          <a:p>
            <a:pPr lvl="1">
              <a:lnSpc>
                <a:spcPct val="130000"/>
              </a:lnSpc>
              <a:defRPr/>
            </a:pPr>
            <a:endParaRPr lang="en-US" b="1" dirty="0">
              <a:solidFill>
                <a:srgbClr val="000000"/>
              </a:solidFill>
            </a:endParaRPr>
          </a:p>
          <a:p>
            <a:pPr>
              <a:lnSpc>
                <a:spcPct val="130000"/>
              </a:lnSpc>
              <a:defRPr/>
            </a:pPr>
            <a:r>
              <a:rPr lang="en-US" b="1" dirty="0">
                <a:solidFill>
                  <a:srgbClr val="000000"/>
                </a:solidFill>
              </a:rPr>
              <a:t>First amendment </a:t>
            </a:r>
            <a:r>
              <a:rPr lang="en-US" dirty="0">
                <a:solidFill>
                  <a:srgbClr val="000000"/>
                </a:solidFill>
              </a:rPr>
              <a:t>to the U.S. Constitution: Protects speech and religion from government interference</a:t>
            </a:r>
          </a:p>
          <a:p>
            <a:pPr>
              <a:lnSpc>
                <a:spcPct val="130000"/>
              </a:lnSpc>
              <a:defRPr/>
            </a:pPr>
            <a:endParaRPr lang="en-US" dirty="0">
              <a:solidFill>
                <a:srgbClr val="000000"/>
              </a:solidFill>
            </a:endParaRPr>
          </a:p>
          <a:p>
            <a:pPr>
              <a:lnSpc>
                <a:spcPct val="130000"/>
              </a:lnSpc>
              <a:defRPr/>
            </a:pPr>
            <a:endParaRPr lang="en-US" dirty="0">
              <a:solidFill>
                <a:srgbClr val="000000"/>
              </a:solidFill>
            </a:endParaRPr>
          </a:p>
          <a:p>
            <a:pPr>
              <a:lnSpc>
                <a:spcPct val="130000"/>
              </a:lnSpc>
              <a:defRPr/>
            </a:pPr>
            <a:r>
              <a:rPr lang="en-US" b="1" dirty="0">
                <a:solidFill>
                  <a:srgbClr val="000000"/>
                </a:solidFill>
              </a:rPr>
              <a:t>Fourth amendment</a:t>
            </a:r>
            <a:r>
              <a:rPr lang="en-US" dirty="0">
                <a:solidFill>
                  <a:srgbClr val="000000"/>
                </a:solidFill>
              </a:rPr>
              <a:t>: protects citizens from unreasonable search and seizure</a:t>
            </a:r>
          </a:p>
          <a:p>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28</a:t>
            </a:fld>
            <a:endParaRPr lang="en-US" dirty="0"/>
          </a:p>
        </p:txBody>
      </p:sp>
    </p:spTree>
    <p:extLst>
      <p:ext uri="{BB962C8B-B14F-4D97-AF65-F5344CB8AC3E}">
        <p14:creationId xmlns:p14="http://schemas.microsoft.com/office/powerpoint/2010/main" val="2763497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a:t>
            </a:r>
            <a:r>
              <a:rPr lang="en-US" baseline="30000" dirty="0"/>
              <a:t>th</a:t>
            </a:r>
            <a:r>
              <a:rPr lang="en-US" dirty="0"/>
              <a:t> Amendment when acquiring evidence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When does evidence “seizure” occur?</a:t>
            </a:r>
          </a:p>
          <a:p>
            <a:endParaRPr lang="en-US" dirty="0"/>
          </a:p>
          <a:p>
            <a:r>
              <a:rPr lang="en-US" dirty="0"/>
              <a:t>Who owns the computer that contains data?</a:t>
            </a:r>
          </a:p>
          <a:p>
            <a:endParaRPr lang="en-US" dirty="0"/>
          </a:p>
          <a:p>
            <a:r>
              <a:rPr lang="en-US" dirty="0"/>
              <a:t>What type of image is “good enough” to be searched?</a:t>
            </a:r>
          </a:p>
          <a:p>
            <a:endParaRPr lang="en-US" dirty="0"/>
          </a:p>
          <a:p>
            <a:r>
              <a:rPr lang="en-US" dirty="0"/>
              <a:t>Do attempts to delete data involve privacy or indicate a cover-up?</a:t>
            </a:r>
          </a:p>
          <a:p>
            <a:endParaRPr lang="en-US" dirty="0"/>
          </a:p>
          <a:p>
            <a:r>
              <a:rPr lang="en-US" dirty="0"/>
              <a:t>When searching a network, where do you stop?</a:t>
            </a:r>
          </a:p>
          <a:p>
            <a:endParaRPr lang="en-US" dirty="0"/>
          </a:p>
          <a:p>
            <a:r>
              <a:rPr lang="en-US" dirty="0"/>
              <a:t>What if one search leads to another?  Where does one search stop and another begin?</a:t>
            </a:r>
          </a:p>
          <a:p>
            <a:pPr marL="0" indent="0">
              <a:buNone/>
            </a:pP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29</a:t>
            </a:fld>
            <a:endParaRPr lang="en-US" dirty="0"/>
          </a:p>
        </p:txBody>
      </p:sp>
    </p:spTree>
    <p:extLst>
      <p:ext uri="{BB962C8B-B14F-4D97-AF65-F5344CB8AC3E}">
        <p14:creationId xmlns:p14="http://schemas.microsoft.com/office/powerpoint/2010/main" val="2979610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a:t>
            </a:fld>
            <a:endParaRPr lang="en-US" dirty="0"/>
          </a:p>
        </p:txBody>
      </p:sp>
      <p:pic>
        <p:nvPicPr>
          <p:cNvPr id="9" name="Picture 8"/>
          <p:cNvPicPr>
            <a:picLocks noChangeAspect="1"/>
          </p:cNvPicPr>
          <p:nvPr/>
        </p:nvPicPr>
        <p:blipFill>
          <a:blip r:embed="rId3"/>
          <a:stretch>
            <a:fillRect/>
          </a:stretch>
        </p:blipFill>
        <p:spPr>
          <a:xfrm>
            <a:off x="413358" y="1403560"/>
            <a:ext cx="3508248" cy="4692440"/>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5010454" y="1524000"/>
            <a:ext cx="3810000" cy="1905000"/>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a:off x="4248454" y="4102906"/>
            <a:ext cx="4666946" cy="1916894"/>
          </a:xfrm>
          <a:prstGeom prst="rect">
            <a:avLst/>
          </a:prstGeom>
          <a:ln>
            <a:solidFill>
              <a:srgbClr val="000000"/>
            </a:solidFill>
          </a:ln>
        </p:spPr>
      </p:pic>
    </p:spTree>
    <p:extLst>
      <p:ext uri="{BB962C8B-B14F-4D97-AF65-F5344CB8AC3E}">
        <p14:creationId xmlns:p14="http://schemas.microsoft.com/office/powerpoint/2010/main" val="209460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After Sept. 11, 2001, the USA PATRIOT Act</a:t>
            </a:r>
            <a:r>
              <a:rPr lang="en-US" baseline="30000" dirty="0"/>
              <a:t>1</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85736"/>
            <a:ext cx="8229600" cy="4429264"/>
          </a:xfrm>
        </p:spPr>
        <p:txBody>
          <a:bodyPr>
            <a:normAutofit fontScale="85000" lnSpcReduction="20000"/>
          </a:bodyPr>
          <a:lstStyle/>
          <a:p>
            <a:pPr marL="0" indent="0">
              <a:lnSpc>
                <a:spcPct val="80000"/>
              </a:lnSpc>
              <a:buNone/>
              <a:defRPr/>
            </a:pPr>
            <a:r>
              <a:rPr lang="en-US" dirty="0"/>
              <a:t>Greatly broadened FBI’s authority to gather electronic evidence</a:t>
            </a:r>
          </a:p>
          <a:p>
            <a:pPr lvl="0"/>
            <a:r>
              <a:rPr lang="en-US" dirty="0"/>
              <a:t>Allows:</a:t>
            </a:r>
          </a:p>
          <a:p>
            <a:pPr lvl="1"/>
            <a:r>
              <a:rPr lang="en-US" sz="2800" dirty="0"/>
              <a:t>Intercept voice communications in computer hacking cases</a:t>
            </a:r>
          </a:p>
          <a:p>
            <a:pPr lvl="1"/>
            <a:r>
              <a:rPr lang="en-US" sz="2800" dirty="0"/>
              <a:t>Trace communications on the Internet</a:t>
            </a:r>
          </a:p>
          <a:p>
            <a:pPr lvl="1"/>
            <a:r>
              <a:rPr lang="en-US" sz="2800" dirty="0"/>
              <a:t>Subpoena for cable company records</a:t>
            </a:r>
          </a:p>
          <a:p>
            <a:pPr lvl="1"/>
            <a:r>
              <a:rPr lang="en-US" sz="2800" dirty="0"/>
              <a:t>Intercept communications of computer trespassers</a:t>
            </a:r>
          </a:p>
          <a:p>
            <a:pPr lvl="1"/>
            <a:r>
              <a:rPr lang="en-US" sz="2800" dirty="0"/>
              <a:t>ISPs can disclose content and non-content information in emergency situations</a:t>
            </a:r>
          </a:p>
          <a:p>
            <a:pPr lvl="1"/>
            <a:r>
              <a:rPr lang="en-US" sz="2800" dirty="0"/>
              <a:t>Nationwide search warrants for e-mail</a:t>
            </a:r>
          </a:p>
          <a:p>
            <a:pPr lvl="1"/>
            <a:r>
              <a:rPr lang="en-US" sz="2800" dirty="0"/>
              <a:t>“Sneak &amp; Peek” – Permits investigator to delay notification of “search”</a:t>
            </a:r>
          </a:p>
          <a:p>
            <a:pPr lvl="1"/>
            <a:r>
              <a:rPr lang="en-US" sz="2800" dirty="0"/>
              <a:t>Establishment of Regional Computer Forensic laboratories </a:t>
            </a:r>
          </a:p>
        </p:txBody>
      </p:sp>
      <p:sp>
        <p:nvSpPr>
          <p:cNvPr id="7" name="TextBox 6"/>
          <p:cNvSpPr txBox="1"/>
          <p:nvPr/>
        </p:nvSpPr>
        <p:spPr>
          <a:xfrm>
            <a:off x="598872" y="5648464"/>
            <a:ext cx="8257614" cy="646331"/>
          </a:xfrm>
          <a:prstGeom prst="rect">
            <a:avLst/>
          </a:prstGeom>
          <a:noFill/>
        </p:spPr>
        <p:txBody>
          <a:bodyPr wrap="none" rtlCol="0">
            <a:spAutoFit/>
          </a:bodyPr>
          <a:lstStyle/>
          <a:p>
            <a:r>
              <a:rPr lang="en-US" i="1" u="sng" baseline="30000" dirty="0"/>
              <a:t>1</a:t>
            </a:r>
            <a:r>
              <a:rPr lang="en-US" i="1" u="sng" dirty="0"/>
              <a:t> U</a:t>
            </a:r>
            <a:r>
              <a:rPr lang="en-US" i="1" dirty="0"/>
              <a:t>niting and </a:t>
            </a:r>
            <a:r>
              <a:rPr lang="en-US" i="1" u="sng" dirty="0"/>
              <a:t>S</a:t>
            </a:r>
            <a:r>
              <a:rPr lang="en-US" i="1" dirty="0"/>
              <a:t>trengthening </a:t>
            </a:r>
            <a:r>
              <a:rPr lang="en-US" i="1" u="sng" dirty="0"/>
              <a:t>A</a:t>
            </a:r>
            <a:r>
              <a:rPr lang="en-US" i="1" dirty="0"/>
              <a:t>merica by </a:t>
            </a:r>
            <a:r>
              <a:rPr lang="en-US" i="1" u="sng" dirty="0"/>
              <a:t>P</a:t>
            </a:r>
            <a:r>
              <a:rPr lang="en-US" i="1" dirty="0"/>
              <a:t>roviding </a:t>
            </a:r>
            <a:r>
              <a:rPr lang="en-US" i="1" u="sng" dirty="0"/>
              <a:t>A</a:t>
            </a:r>
            <a:r>
              <a:rPr lang="en-US" i="1" dirty="0"/>
              <a:t>ppropriate </a:t>
            </a:r>
            <a:r>
              <a:rPr lang="en-US" i="1" u="sng" dirty="0"/>
              <a:t>T</a:t>
            </a:r>
            <a:r>
              <a:rPr lang="en-US" i="1" dirty="0"/>
              <a:t>ools </a:t>
            </a:r>
            <a:r>
              <a:rPr lang="en-US" i="1" u="sng" dirty="0"/>
              <a:t>R</a:t>
            </a:r>
            <a:r>
              <a:rPr lang="en-US" i="1" dirty="0"/>
              <a:t>equired to </a:t>
            </a:r>
            <a:r>
              <a:rPr lang="en-US" i="1" u="sng" dirty="0"/>
              <a:t>I</a:t>
            </a:r>
            <a:r>
              <a:rPr lang="en-US" i="1" dirty="0"/>
              <a:t>ntercept and </a:t>
            </a:r>
          </a:p>
          <a:p>
            <a:r>
              <a:rPr lang="en-US" i="1" u="sng" dirty="0"/>
              <a:t>O</a:t>
            </a:r>
            <a:r>
              <a:rPr lang="en-US" i="1" dirty="0"/>
              <a:t>bstruct </a:t>
            </a:r>
            <a:r>
              <a:rPr lang="en-US" i="1" u="sng" dirty="0"/>
              <a:t>T</a:t>
            </a:r>
            <a:r>
              <a:rPr lang="en-US" i="1" dirty="0"/>
              <a:t>errorism</a:t>
            </a:r>
            <a:r>
              <a:rPr lang="en-US" dirty="0"/>
              <a:t> </a:t>
            </a:r>
          </a:p>
        </p:txBody>
      </p:sp>
      <p:sp>
        <p:nvSpPr>
          <p:cNvPr id="8" name="Slide Number Placeholder 7"/>
          <p:cNvSpPr>
            <a:spLocks noGrp="1"/>
          </p:cNvSpPr>
          <p:nvPr>
            <p:ph type="sldNum" sz="quarter" idx="12"/>
          </p:nvPr>
        </p:nvSpPr>
        <p:spPr/>
        <p:txBody>
          <a:bodyPr/>
          <a:lstStyle/>
          <a:p>
            <a:fld id="{BAFC06C6-5388-EF48-9B75-F2C2BBFC0E68}" type="slidenum">
              <a:rPr lang="en-US" smtClean="0"/>
              <a:t>30</a:t>
            </a:fld>
            <a:endParaRPr lang="en-US" dirty="0"/>
          </a:p>
        </p:txBody>
      </p:sp>
    </p:spTree>
    <p:extLst>
      <p:ext uri="{BB962C8B-B14F-4D97-AF65-F5344CB8AC3E}">
        <p14:creationId xmlns:p14="http://schemas.microsoft.com/office/powerpoint/2010/main" val="2789774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259E-CDF1-164F-AF4E-ED3184A98FEA}"/>
              </a:ext>
            </a:extLst>
          </p:cNvPr>
          <p:cNvSpPr>
            <a:spLocks noGrp="1"/>
          </p:cNvSpPr>
          <p:nvPr>
            <p:ph type="title"/>
          </p:nvPr>
        </p:nvSpPr>
        <p:spPr/>
        <p:txBody>
          <a:bodyPr/>
          <a:lstStyle/>
          <a:p>
            <a:r>
              <a:rPr lang="en-US" dirty="0" err="1"/>
              <a:t>Processo</a:t>
            </a:r>
            <a:r>
              <a:rPr lang="en-US" dirty="0"/>
              <a:t> de </a:t>
            </a:r>
            <a:r>
              <a:rPr lang="en-US" dirty="0" err="1"/>
              <a:t>investigação</a:t>
            </a:r>
            <a:r>
              <a:rPr lang="en-US" dirty="0"/>
              <a:t> digital</a:t>
            </a:r>
          </a:p>
        </p:txBody>
      </p:sp>
      <p:sp>
        <p:nvSpPr>
          <p:cNvPr id="3" name="Date Placeholder 2">
            <a:extLst>
              <a:ext uri="{FF2B5EF4-FFF2-40B4-BE49-F238E27FC236}">
                <a16:creationId xmlns:a16="http://schemas.microsoft.com/office/drawing/2014/main" id="{68538189-C8E8-B74E-9B89-4B50EC806F3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F6EAA18-74A1-1349-9E7C-6A621BF2788C}"/>
              </a:ext>
            </a:extLst>
          </p:cNvPr>
          <p:cNvSpPr>
            <a:spLocks noGrp="1"/>
          </p:cNvSpPr>
          <p:nvPr>
            <p:ph type="ftr" sz="quarter" idx="11"/>
          </p:nvPr>
        </p:nvSpPr>
        <p:spPr/>
        <p:txBody>
          <a:bodyPr/>
          <a:lstStyle/>
          <a:p>
            <a:r>
              <a:rPr lang="en-US"/>
              <a:t>SS - Nuno Santos</a:t>
            </a:r>
            <a:endParaRPr lang="en-US" dirty="0"/>
          </a:p>
        </p:txBody>
      </p:sp>
      <p:sp>
        <p:nvSpPr>
          <p:cNvPr id="5" name="Slide Number Placeholder 4">
            <a:extLst>
              <a:ext uri="{FF2B5EF4-FFF2-40B4-BE49-F238E27FC236}">
                <a16:creationId xmlns:a16="http://schemas.microsoft.com/office/drawing/2014/main" id="{42BC4FA1-6762-DC42-B744-F345E6E85E55}"/>
              </a:ext>
            </a:extLst>
          </p:cNvPr>
          <p:cNvSpPr>
            <a:spLocks noGrp="1"/>
          </p:cNvSpPr>
          <p:nvPr>
            <p:ph type="sldNum" sz="quarter" idx="12"/>
          </p:nvPr>
        </p:nvSpPr>
        <p:spPr/>
        <p:txBody>
          <a:bodyPr/>
          <a:lstStyle/>
          <a:p>
            <a:fld id="{BAFC06C6-5388-EF48-9B75-F2C2BBFC0E68}" type="slidenum">
              <a:rPr lang="en-US" smtClean="0"/>
              <a:t>31</a:t>
            </a:fld>
            <a:endParaRPr lang="en-US" dirty="0"/>
          </a:p>
        </p:txBody>
      </p:sp>
      <p:sp>
        <p:nvSpPr>
          <p:cNvPr id="6" name="Content Placeholder 5">
            <a:extLst>
              <a:ext uri="{FF2B5EF4-FFF2-40B4-BE49-F238E27FC236}">
                <a16:creationId xmlns:a16="http://schemas.microsoft.com/office/drawing/2014/main" id="{A2C8E05F-90EC-A54E-AC52-A3265BA1BA7C}"/>
              </a:ext>
            </a:extLst>
          </p:cNvPr>
          <p:cNvSpPr>
            <a:spLocks noGrp="1"/>
          </p:cNvSpPr>
          <p:nvPr>
            <p:ph sz="quarter" idx="1"/>
          </p:nvPr>
        </p:nvSpPr>
        <p:spPr/>
        <p:txBody>
          <a:bodyPr/>
          <a:lstStyle/>
          <a:p>
            <a:endParaRPr lang="en-US"/>
          </a:p>
        </p:txBody>
      </p:sp>
    </p:spTree>
    <p:extLst>
      <p:ext uri="{BB962C8B-B14F-4D97-AF65-F5344CB8AC3E}">
        <p14:creationId xmlns:p14="http://schemas.microsoft.com/office/powerpoint/2010/main" val="233380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a digital investigation?</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382000" cy="4937760"/>
          </a:xfrm>
        </p:spPr>
        <p:txBody>
          <a:bodyPr>
            <a:normAutofit fontScale="92500"/>
          </a:bodyPr>
          <a:lstStyle/>
          <a:p>
            <a:r>
              <a:rPr lang="en-US" dirty="0"/>
              <a:t>To uncover the truth by producing </a:t>
            </a:r>
            <a:r>
              <a:rPr lang="en-US" b="1" dirty="0"/>
              <a:t>admissible evidence</a:t>
            </a:r>
          </a:p>
          <a:p>
            <a:endParaRPr lang="en-US" dirty="0"/>
          </a:p>
          <a:p>
            <a:r>
              <a:rPr lang="en-US" dirty="0"/>
              <a:t>To be admissible, evidence must meet the following criteria:</a:t>
            </a:r>
          </a:p>
          <a:p>
            <a:pPr lvl="1"/>
            <a:r>
              <a:rPr lang="en-US" b="1" dirty="0"/>
              <a:t>Relevance</a:t>
            </a:r>
            <a:r>
              <a:rPr lang="en-US" dirty="0"/>
              <a:t>: be related to the case and prove something</a:t>
            </a:r>
          </a:p>
          <a:p>
            <a:pPr lvl="1"/>
            <a:r>
              <a:rPr lang="en-US" b="1" dirty="0"/>
              <a:t>Authenticity</a:t>
            </a:r>
            <a:r>
              <a:rPr lang="en-US" dirty="0"/>
              <a:t>: evidence is the same as the originally seized</a:t>
            </a:r>
          </a:p>
          <a:p>
            <a:pPr lvl="1"/>
            <a:r>
              <a:rPr lang="en-US" b="1" dirty="0"/>
              <a:t>Credibility</a:t>
            </a:r>
            <a:r>
              <a:rPr lang="en-US" dirty="0"/>
              <a:t>: the original evidence or admissible hearsay</a:t>
            </a:r>
          </a:p>
          <a:p>
            <a:pPr lvl="1"/>
            <a:r>
              <a:rPr lang="en-US" b="1" dirty="0"/>
              <a:t>Legality</a:t>
            </a:r>
            <a:r>
              <a:rPr lang="en-US" dirty="0"/>
              <a:t>: search and seizure are authorized and privacy is assured</a:t>
            </a:r>
          </a:p>
          <a:p>
            <a:pPr lvl="1"/>
            <a:endParaRPr lang="en-US" dirty="0"/>
          </a:p>
          <a:p>
            <a:r>
              <a:rPr lang="en-US" dirty="0"/>
              <a:t>Ultimately, the judge decides, but the digital investigator is responsible for ensuring all these criteria are met</a:t>
            </a:r>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1798020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Path to producing admissible evidence</a:t>
            </a:r>
          </a:p>
        </p:txBody>
      </p:sp>
      <p:sp>
        <p:nvSpPr>
          <p:cNvPr id="4" name="Footer Placeholder 3"/>
          <p:cNvSpPr>
            <a:spLocks noGrp="1"/>
          </p:cNvSpPr>
          <p:nvPr>
            <p:ph type="ftr" sz="quarter" idx="11"/>
          </p:nvPr>
        </p:nvSpPr>
        <p:spPr/>
        <p:txBody>
          <a:bodyPr/>
          <a:lstStyle/>
          <a:p>
            <a:r>
              <a:rPr lang="en-US"/>
              <a:t>CSF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524000" y="1790174"/>
            <a:ext cx="6512553" cy="438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626353"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2133600" y="1290935"/>
            <a:ext cx="5334000" cy="461665"/>
          </a:xfrm>
          <a:prstGeom prst="rect">
            <a:avLst/>
          </a:prstGeom>
          <a:solidFill>
            <a:srgbClr val="FFFFFF"/>
          </a:solidFill>
          <a:ln>
            <a:noFill/>
          </a:ln>
        </p:spPr>
        <p:txBody>
          <a:bodyPr wrap="square" rtlCol="0">
            <a:spAutoFit/>
          </a:bodyPr>
          <a:lstStyle/>
          <a:p>
            <a:pPr algn="ctr"/>
            <a:r>
              <a:rPr lang="en-US" sz="2400" dirty="0"/>
              <a:t>Case / incident resolution process</a:t>
            </a:r>
          </a:p>
        </p:txBody>
      </p:sp>
      <p:sp>
        <p:nvSpPr>
          <p:cNvPr id="5" name="Oval 4"/>
          <p:cNvSpPr/>
          <p:nvPr/>
        </p:nvSpPr>
        <p:spPr>
          <a:xfrm rot="905610">
            <a:off x="1119787" y="2128613"/>
            <a:ext cx="7303758" cy="18288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r>
              <a:rPr lang="x-none"/>
              <a:t>2018/19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89399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investigation model</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7" name="Content Placeholder 6"/>
          <p:cNvSpPr>
            <a:spLocks noGrp="1"/>
          </p:cNvSpPr>
          <p:nvPr>
            <p:ph sz="quarter" idx="1"/>
          </p:nvPr>
        </p:nvSpPr>
        <p:spPr>
          <a:xfrm>
            <a:off x="457200" y="1219200"/>
            <a:ext cx="8229600" cy="3505200"/>
          </a:xfrm>
        </p:spPr>
        <p:txBody>
          <a:bodyPr>
            <a:normAutofit fontScale="92500" lnSpcReduction="10000"/>
          </a:bodyPr>
          <a:lstStyle/>
          <a:p>
            <a:pPr lvl="3">
              <a:lnSpc>
                <a:spcPct val="90000"/>
              </a:lnSpc>
            </a:pPr>
            <a:endParaRPr lang="en-US" dirty="0"/>
          </a:p>
          <a:p>
            <a:pPr>
              <a:lnSpc>
                <a:spcPct val="90000"/>
              </a:lnSpc>
            </a:pPr>
            <a:r>
              <a:rPr lang="en-US" dirty="0"/>
              <a:t>Predefined pattern of activities when performing an investigation to generate </a:t>
            </a:r>
            <a:r>
              <a:rPr lang="en-US" b="1" dirty="0"/>
              <a:t>admissible evidence</a:t>
            </a:r>
          </a:p>
          <a:p>
            <a:pPr>
              <a:lnSpc>
                <a:spcPct val="90000"/>
              </a:lnSpc>
            </a:pPr>
            <a:endParaRPr lang="en-US" dirty="0"/>
          </a:p>
          <a:p>
            <a:r>
              <a:rPr lang="en-US" dirty="0"/>
              <a:t>Serve as useful </a:t>
            </a:r>
            <a:r>
              <a:rPr lang="en-US" b="1" dirty="0"/>
              <a:t>points of reference </a:t>
            </a:r>
            <a:r>
              <a:rPr lang="en-US" dirty="0"/>
              <a:t>for reflecting on the state and nature of the field</a:t>
            </a:r>
          </a:p>
          <a:p>
            <a:pPr>
              <a:lnSpc>
                <a:spcPct val="90000"/>
              </a:lnSpc>
            </a:pPr>
            <a:endParaRPr lang="en-US" dirty="0"/>
          </a:p>
          <a:p>
            <a:pPr>
              <a:lnSpc>
                <a:spcPct val="90000"/>
              </a:lnSpc>
            </a:pPr>
            <a:r>
              <a:rPr lang="en-US" b="1" dirty="0"/>
              <a:t>Independent of a particular technology </a:t>
            </a:r>
            <a:r>
              <a:rPr lang="en-US" dirty="0"/>
              <a:t>in corporate, military, and law enforcement environments</a:t>
            </a:r>
          </a:p>
          <a:p>
            <a:pPr>
              <a:lnSpc>
                <a:spcPct val="90000"/>
              </a:lnSpc>
            </a:pPr>
            <a:endParaRPr lang="en-US" dirty="0"/>
          </a:p>
          <a:p>
            <a:pPr>
              <a:lnSpc>
                <a:spcPct val="90000"/>
              </a:lnSpc>
            </a:pPr>
            <a:endParaRPr lang="en-US" dirty="0"/>
          </a:p>
        </p:txBody>
      </p:sp>
      <p:sp>
        <p:nvSpPr>
          <p:cNvPr id="8" name="Rectangle 7"/>
          <p:cNvSpPr/>
          <p:nvPr/>
        </p:nvSpPr>
        <p:spPr>
          <a:xfrm>
            <a:off x="612648" y="5029200"/>
            <a:ext cx="7921752" cy="990600"/>
          </a:xfrm>
          <a:prstGeom prst="rect">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pPr>
            <a:r>
              <a:rPr lang="en-US" sz="2000" b="1" dirty="0"/>
              <a:t>In short: </a:t>
            </a:r>
            <a:r>
              <a:rPr lang="en-US" sz="2000" dirty="0"/>
              <a:t>models encourage a complete, rigorous investigation, ensures proper evidence handling, and reduce the chance of mistakes created by preconceived theories, time pressures, etc.</a:t>
            </a:r>
          </a:p>
        </p:txBody>
      </p:sp>
      <p:sp>
        <p:nvSpPr>
          <p:cNvPr id="5" name="Date Placeholder 4"/>
          <p:cNvSpPr>
            <a:spLocks noGrp="1"/>
          </p:cNvSpPr>
          <p:nvPr>
            <p:ph type="dt" sz="half" idx="10"/>
          </p:nvPr>
        </p:nvSpPr>
        <p:spPr/>
        <p:txBody>
          <a:bodyPr/>
          <a:lstStyle/>
          <a:p>
            <a:r>
              <a:rPr lang="x-none"/>
              <a:t>2018/19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165316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First reference model for digital forensics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7" name="Content Placeholder 6"/>
          <p:cNvSpPr>
            <a:spLocks noGrp="1"/>
          </p:cNvSpPr>
          <p:nvPr>
            <p:ph sz="quarter" idx="1"/>
          </p:nvPr>
        </p:nvSpPr>
        <p:spPr/>
        <p:txBody>
          <a:bodyPr/>
          <a:lstStyle/>
          <a:p>
            <a:pPr lvl="6"/>
            <a:endParaRPr lang="en-US" dirty="0"/>
          </a:p>
          <a:p>
            <a:r>
              <a:rPr lang="en-US" b="1" dirty="0"/>
              <a:t>Kruse &amp; </a:t>
            </a:r>
            <a:r>
              <a:rPr lang="en-US" b="1" dirty="0" err="1"/>
              <a:t>Heiser</a:t>
            </a:r>
            <a:r>
              <a:rPr lang="en-US" b="1" dirty="0"/>
              <a:t> </a:t>
            </a:r>
            <a:r>
              <a:rPr lang="en-US" dirty="0"/>
              <a:t>model (2001) – comprises four steps:</a:t>
            </a:r>
          </a:p>
        </p:txBody>
      </p:sp>
      <p:sp>
        <p:nvSpPr>
          <p:cNvPr id="8" name="Rectangle 7"/>
          <p:cNvSpPr/>
          <p:nvPr/>
        </p:nvSpPr>
        <p:spPr>
          <a:xfrm>
            <a:off x="8382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2438400"/>
            <a:ext cx="17526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a:stCxn id="10" idx="3"/>
            <a:endCxn id="11" idx="1"/>
          </p:cNvCxnSpPr>
          <p:nvPr/>
        </p:nvCxnSpPr>
        <p:spPr>
          <a:xfrm>
            <a:off x="64008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9770" y="3932872"/>
            <a:ext cx="1600200" cy="1477328"/>
          </a:xfrm>
          <a:prstGeom prst="rect">
            <a:avLst/>
          </a:prstGeom>
          <a:noFill/>
        </p:spPr>
        <p:txBody>
          <a:bodyPr wrap="square" rtlCol="0">
            <a:spAutoFit/>
          </a:bodyPr>
          <a:lstStyle/>
          <a:p>
            <a:pPr algn="ctr"/>
            <a:r>
              <a:rPr lang="en-US" dirty="0"/>
              <a:t>Prepare plan of action, and find potential sources of digital evidence</a:t>
            </a:r>
          </a:p>
        </p:txBody>
      </p:sp>
      <p:sp>
        <p:nvSpPr>
          <p:cNvPr id="24" name="TextBox 23"/>
          <p:cNvSpPr txBox="1"/>
          <p:nvPr/>
        </p:nvSpPr>
        <p:spPr>
          <a:xfrm>
            <a:off x="2819400" y="3932872"/>
            <a:ext cx="1600200" cy="1477328"/>
          </a:xfrm>
          <a:prstGeom prst="rect">
            <a:avLst/>
          </a:prstGeom>
          <a:noFill/>
        </p:spPr>
        <p:txBody>
          <a:bodyPr wrap="square" rtlCol="0">
            <a:spAutoFit/>
          </a:bodyPr>
          <a:lstStyle/>
          <a:p>
            <a:pPr algn="ctr"/>
            <a:r>
              <a:rPr lang="en-US" dirty="0"/>
              <a:t>Prevent changes of in situ digital evidence and collects them</a:t>
            </a:r>
          </a:p>
        </p:txBody>
      </p:sp>
      <p:sp>
        <p:nvSpPr>
          <p:cNvPr id="25" name="TextBox 24"/>
          <p:cNvSpPr txBox="1"/>
          <p:nvPr/>
        </p:nvSpPr>
        <p:spPr>
          <a:xfrm>
            <a:off x="4648200" y="3932872"/>
            <a:ext cx="1905000" cy="1477328"/>
          </a:xfrm>
          <a:prstGeom prst="rect">
            <a:avLst/>
          </a:prstGeom>
          <a:noFill/>
        </p:spPr>
        <p:txBody>
          <a:bodyPr wrap="square" rtlCol="0">
            <a:spAutoFit/>
          </a:bodyPr>
          <a:lstStyle/>
          <a:p>
            <a:pPr algn="ctr"/>
            <a:r>
              <a:rPr lang="en-US" dirty="0"/>
              <a:t>Search for and interpret evidence trace in order to reconstruct the crime scene</a:t>
            </a:r>
          </a:p>
        </p:txBody>
      </p:sp>
      <p:sp>
        <p:nvSpPr>
          <p:cNvPr id="26" name="TextBox 25"/>
          <p:cNvSpPr txBox="1"/>
          <p:nvPr/>
        </p:nvSpPr>
        <p:spPr>
          <a:xfrm>
            <a:off x="6553200" y="3886200"/>
            <a:ext cx="1981200" cy="1754327"/>
          </a:xfrm>
          <a:prstGeom prst="rect">
            <a:avLst/>
          </a:prstGeom>
          <a:noFill/>
        </p:spPr>
        <p:txBody>
          <a:bodyPr wrap="square" rtlCol="0">
            <a:spAutoFit/>
          </a:bodyPr>
          <a:lstStyle/>
          <a:p>
            <a:pPr algn="ctr"/>
            <a:r>
              <a:rPr lang="en-US" dirty="0"/>
              <a:t>Reporting of findings in a manner which satisfies the context of the investigation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2975267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Assessment</a:t>
            </a:r>
          </a:p>
        </p:txBody>
      </p:sp>
      <p:sp>
        <p:nvSpPr>
          <p:cNvPr id="3" name="Content Placeholder 2"/>
          <p:cNvSpPr>
            <a:spLocks noGrp="1"/>
          </p:cNvSpPr>
          <p:nvPr>
            <p:ph sz="quarter" idx="1"/>
          </p:nvPr>
        </p:nvSpPr>
        <p:spPr>
          <a:xfrm>
            <a:off x="457200" y="1219200"/>
            <a:ext cx="8305800" cy="4937760"/>
          </a:xfrm>
        </p:spPr>
        <p:txBody>
          <a:bodyPr>
            <a:normAutofit/>
          </a:bodyPr>
          <a:lstStyle/>
          <a:p>
            <a:pPr lvl="8"/>
            <a:endParaRPr lang="en-US" dirty="0"/>
          </a:p>
          <a:p>
            <a:r>
              <a:rPr lang="en-US" dirty="0"/>
              <a:t>First steps:</a:t>
            </a:r>
          </a:p>
          <a:p>
            <a:endParaRPr lang="en-US" dirty="0"/>
          </a:p>
          <a:p>
            <a:pPr lvl="1"/>
            <a:r>
              <a:rPr lang="en-US" dirty="0"/>
              <a:t>Define the </a:t>
            </a:r>
            <a:r>
              <a:rPr lang="en-US" b="1" dirty="0"/>
              <a:t>scope</a:t>
            </a:r>
            <a:r>
              <a:rPr lang="en-US" dirty="0"/>
              <a:t> and likely </a:t>
            </a:r>
            <a:r>
              <a:rPr lang="en-US" b="1" dirty="0"/>
              <a:t>venue</a:t>
            </a:r>
            <a:r>
              <a:rPr lang="en-US" dirty="0"/>
              <a:t> of the examination</a:t>
            </a:r>
          </a:p>
          <a:p>
            <a:pPr marL="0" indent="0">
              <a:buNone/>
            </a:pPr>
            <a:endParaRPr lang="en-US" dirty="0"/>
          </a:p>
          <a:p>
            <a:pPr lvl="1"/>
            <a:r>
              <a:rPr lang="en-US" dirty="0"/>
              <a:t>Collect all </a:t>
            </a:r>
            <a:r>
              <a:rPr lang="en-US" b="1" dirty="0"/>
              <a:t>legal documentation </a:t>
            </a:r>
            <a:r>
              <a:rPr lang="en-US" dirty="0"/>
              <a:t>needed</a:t>
            </a:r>
          </a:p>
          <a:p>
            <a:pPr lvl="2"/>
            <a:r>
              <a:rPr lang="en-US" dirty="0"/>
              <a:t>Get any permissions for resources not covered by warrants</a:t>
            </a:r>
          </a:p>
          <a:p>
            <a:endParaRPr lang="en-US" dirty="0"/>
          </a:p>
          <a:p>
            <a:pPr lvl="1"/>
            <a:r>
              <a:rPr lang="en-US" dirty="0"/>
              <a:t>Determine likely </a:t>
            </a:r>
            <a:r>
              <a:rPr lang="en-US" b="1" dirty="0"/>
              <a:t>sources of evidence </a:t>
            </a:r>
            <a:r>
              <a:rPr lang="en-US" dirty="0"/>
              <a:t>for the case</a:t>
            </a:r>
          </a:p>
          <a:p>
            <a:pPr lvl="2"/>
            <a:r>
              <a:rPr lang="en-US" dirty="0"/>
              <a:t>Sources of data are </a:t>
            </a:r>
            <a:r>
              <a:rPr lang="en-US" b="1" dirty="0"/>
              <a:t>reliable</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sp>
        <p:nvSpPr>
          <p:cNvPr id="4" name="Date Placeholder 3"/>
          <p:cNvSpPr>
            <a:spLocks noGrp="1"/>
          </p:cNvSpPr>
          <p:nvPr>
            <p:ph type="dt" sz="half" idx="10"/>
          </p:nvPr>
        </p:nvSpPr>
        <p:spPr/>
        <p:txBody>
          <a:bodyPr/>
          <a:lstStyle/>
          <a:p>
            <a:r>
              <a:rPr lang="x-none"/>
              <a:t>2018/19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2678199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Authorization level set by the investigation type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92500" lnSpcReduction="20000"/>
          </a:bodyPr>
          <a:lstStyle/>
          <a:p>
            <a:pPr lvl="4"/>
            <a:endParaRPr lang="en-US" dirty="0"/>
          </a:p>
          <a:p>
            <a:r>
              <a:rPr lang="en-US" b="1" dirty="0"/>
              <a:t>Internal investigations</a:t>
            </a:r>
          </a:p>
          <a:p>
            <a:pPr lvl="1"/>
            <a:r>
              <a:rPr lang="en-US" dirty="0"/>
              <a:t>Sponsored by an organization. They generally start out as a deep, dark secret that the company doesn’t want getting out. Courts rarely involved at the outset (e.g., insider suspicious activity)</a:t>
            </a:r>
          </a:p>
          <a:p>
            <a:pPr lvl="1"/>
            <a:endParaRPr lang="en-US" dirty="0"/>
          </a:p>
          <a:p>
            <a:r>
              <a:rPr lang="en-US" b="1" dirty="0"/>
              <a:t>Civil investigations</a:t>
            </a:r>
          </a:p>
          <a:p>
            <a:pPr lvl="1"/>
            <a:r>
              <a:rPr lang="en-US" dirty="0"/>
              <a:t>Require involvement of courts. The plaintiff and the defendant are two litigants asking the courts to settle a dispute (e.g., patent-related dispute)</a:t>
            </a:r>
          </a:p>
          <a:p>
            <a:pPr lvl="1"/>
            <a:endParaRPr lang="en-US" dirty="0"/>
          </a:p>
          <a:p>
            <a:r>
              <a:rPr lang="en-US" b="1" dirty="0"/>
              <a:t>Criminal investigations</a:t>
            </a:r>
          </a:p>
          <a:p>
            <a:pPr lvl="1"/>
            <a:r>
              <a:rPr lang="en-US" dirty="0"/>
              <a:t>Involve the courts. The defendant is the person accused of a crime and the plaintiff is the one making the accusation, which will always be some level of government authority (e.g., homicide case)</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3475264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Required authorization levels</a:t>
            </a:r>
          </a:p>
        </p:txBody>
      </p:sp>
      <p:sp>
        <p:nvSpPr>
          <p:cNvPr id="3" name="Content Placeholder 2"/>
          <p:cNvSpPr>
            <a:spLocks noGrp="1"/>
          </p:cNvSpPr>
          <p:nvPr>
            <p:ph sz="quarter" idx="1"/>
          </p:nvPr>
        </p:nvSpPr>
        <p:spPr>
          <a:xfrm>
            <a:off x="457200" y="1219200"/>
            <a:ext cx="4648200" cy="4937760"/>
          </a:xfrm>
        </p:spPr>
        <p:txBody>
          <a:bodyPr/>
          <a:lstStyle/>
          <a:p>
            <a:pPr lvl="2"/>
            <a:endParaRPr lang="en-US" dirty="0"/>
          </a:p>
          <a:p>
            <a:r>
              <a:rPr lang="en-US" dirty="0"/>
              <a:t>For </a:t>
            </a:r>
            <a:r>
              <a:rPr lang="en-US" b="1" dirty="0"/>
              <a:t>internal investigations</a:t>
            </a:r>
          </a:p>
          <a:p>
            <a:pPr lvl="1"/>
            <a:r>
              <a:rPr lang="en-US" dirty="0"/>
              <a:t>You need a signed letter of agreement outlining the scope of the investigation along with contractual details</a:t>
            </a:r>
          </a:p>
          <a:p>
            <a:endParaRPr lang="en-US" dirty="0"/>
          </a:p>
          <a:p>
            <a:r>
              <a:rPr lang="en-US" dirty="0"/>
              <a:t>For </a:t>
            </a:r>
            <a:r>
              <a:rPr lang="en-US" b="1" dirty="0"/>
              <a:t>civil</a:t>
            </a:r>
            <a:r>
              <a:rPr lang="en-US" dirty="0"/>
              <a:t> and </a:t>
            </a:r>
            <a:r>
              <a:rPr lang="en-US" b="1" dirty="0"/>
              <a:t>investigations</a:t>
            </a:r>
          </a:p>
          <a:p>
            <a:pPr lvl="1"/>
            <a:r>
              <a:rPr lang="en-US" dirty="0"/>
              <a:t>You need a court order prior to starting</a:t>
            </a:r>
          </a:p>
          <a:p>
            <a:endParaRPr lang="en-US" dirty="0"/>
          </a:p>
        </p:txBody>
      </p:sp>
      <p:sp>
        <p:nvSpPr>
          <p:cNvPr id="5" name="Footer Placeholder 4"/>
          <p:cNvSpPr>
            <a:spLocks noGrp="1"/>
          </p:cNvSpPr>
          <p:nvPr>
            <p:ph type="ftr" sz="quarter" idx="11"/>
          </p:nvPr>
        </p:nvSpPr>
        <p:spPr/>
        <p:txBody>
          <a:bodyPr/>
          <a:lstStyle/>
          <a:p>
            <a:r>
              <a:rPr lang="en-US"/>
              <a:t>CSF - Nuno Santos</a:t>
            </a:r>
            <a:endParaRPr lang="en-US" dirty="0"/>
          </a:p>
        </p:txBody>
      </p:sp>
      <p:pic>
        <p:nvPicPr>
          <p:cNvPr id="7" name="Picture 6" descr="search-warrant-page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01" y="1219200"/>
            <a:ext cx="3962799" cy="5029200"/>
          </a:xfrm>
          <a:prstGeom prst="rect">
            <a:avLst/>
          </a:prstGeom>
          <a:ln>
            <a:solidFill>
              <a:schemeClr val="tx1"/>
            </a:solidFill>
          </a:ln>
        </p:spPr>
      </p:pic>
      <p:sp>
        <p:nvSpPr>
          <p:cNvPr id="4" name="Date Placeholder 3"/>
          <p:cNvSpPr>
            <a:spLocks noGrp="1"/>
          </p:cNvSpPr>
          <p:nvPr>
            <p:ph type="dt" sz="half" idx="10"/>
          </p:nvPr>
        </p:nvSpPr>
        <p:spPr/>
        <p:txBody>
          <a:bodyPr/>
          <a:lstStyle/>
          <a:p>
            <a:r>
              <a:rPr lang="x-none"/>
              <a:t>2018/19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38</a:t>
            </a:fld>
            <a:endParaRPr lang="en-US" dirty="0"/>
          </a:p>
        </p:txBody>
      </p:sp>
    </p:spTree>
    <p:extLst>
      <p:ext uri="{BB962C8B-B14F-4D97-AF65-F5344CB8AC3E}">
        <p14:creationId xmlns:p14="http://schemas.microsoft.com/office/powerpoint/2010/main" val="1437576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 of sources of evidence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229600" cy="1066799"/>
          </a:xfrm>
        </p:spPr>
        <p:txBody>
          <a:bodyPr>
            <a:normAutofit fontScale="85000" lnSpcReduction="20000"/>
          </a:bodyPr>
          <a:lstStyle/>
          <a:p>
            <a:r>
              <a:rPr lang="en-US" dirty="0"/>
              <a:t>General hint: Follow the data path</a:t>
            </a:r>
          </a:p>
          <a:p>
            <a:r>
              <a:rPr lang="en-US" dirty="0"/>
              <a:t>Depends on the kind of case or crime category</a:t>
            </a:r>
          </a:p>
          <a:p>
            <a:pPr lvl="1"/>
            <a:r>
              <a:rPr lang="en-US" dirty="0"/>
              <a:t>E.g., recommendations from [NIJ04]:</a:t>
            </a:r>
          </a:p>
          <a:p>
            <a:endParaRPr lang="en-US" dirty="0"/>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39</a:t>
            </a:fld>
            <a:endParaRPr lang="en-US" dirty="0"/>
          </a:p>
        </p:txBody>
      </p:sp>
      <p:pic>
        <p:nvPicPr>
          <p:cNvPr id="3" name="Picture 2"/>
          <p:cNvPicPr>
            <a:picLocks noChangeAspect="1"/>
          </p:cNvPicPr>
          <p:nvPr/>
        </p:nvPicPr>
        <p:blipFill>
          <a:blip r:embed="rId3"/>
          <a:stretch>
            <a:fillRect/>
          </a:stretch>
        </p:blipFill>
        <p:spPr>
          <a:xfrm>
            <a:off x="778099" y="2514600"/>
            <a:ext cx="3260501" cy="3733800"/>
          </a:xfrm>
          <a:prstGeom prst="rect">
            <a:avLst/>
          </a:prstGeom>
          <a:ln>
            <a:solidFill>
              <a:srgbClr val="000000"/>
            </a:solidFill>
          </a:ln>
        </p:spPr>
      </p:pic>
      <p:grpSp>
        <p:nvGrpSpPr>
          <p:cNvPr id="12" name="Group 11"/>
          <p:cNvGrpSpPr/>
          <p:nvPr/>
        </p:nvGrpSpPr>
        <p:grpSpPr>
          <a:xfrm>
            <a:off x="5638800" y="2285999"/>
            <a:ext cx="3075499" cy="3957419"/>
            <a:chOff x="5638800" y="2285999"/>
            <a:chExt cx="3075499" cy="3957419"/>
          </a:xfrm>
        </p:grpSpPr>
        <p:pic>
          <p:nvPicPr>
            <p:cNvPr id="9" name="Picture 8"/>
            <p:cNvPicPr>
              <a:picLocks noChangeAspect="1"/>
            </p:cNvPicPr>
            <p:nvPr/>
          </p:nvPicPr>
          <p:blipFill>
            <a:blip r:embed="rId4"/>
            <a:stretch>
              <a:fillRect/>
            </a:stretch>
          </p:blipFill>
          <p:spPr>
            <a:xfrm>
              <a:off x="5638800" y="2285999"/>
              <a:ext cx="3075499" cy="2969165"/>
            </a:xfrm>
            <a:prstGeom prst="rect">
              <a:avLst/>
            </a:prstGeom>
          </p:spPr>
        </p:pic>
        <p:pic>
          <p:nvPicPr>
            <p:cNvPr id="10" name="Picture 9"/>
            <p:cNvPicPr>
              <a:picLocks noChangeAspect="1"/>
            </p:cNvPicPr>
            <p:nvPr/>
          </p:nvPicPr>
          <p:blipFill>
            <a:blip r:embed="rId5"/>
            <a:stretch>
              <a:fillRect/>
            </a:stretch>
          </p:blipFill>
          <p:spPr>
            <a:xfrm>
              <a:off x="5853994" y="5247150"/>
              <a:ext cx="2818712" cy="996268"/>
            </a:xfrm>
            <a:prstGeom prst="rect">
              <a:avLst/>
            </a:prstGeom>
          </p:spPr>
        </p:pic>
      </p:grpSp>
      <p:sp>
        <p:nvSpPr>
          <p:cNvPr id="11" name="Rectangle 10"/>
          <p:cNvSpPr/>
          <p:nvPr/>
        </p:nvSpPr>
        <p:spPr>
          <a:xfrm>
            <a:off x="5562600" y="2209800"/>
            <a:ext cx="3276600" cy="4038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69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a:t>
            </a:r>
            <a:r>
              <a:rPr lang="en-US" dirty="0" err="1"/>
              <a:t>mais</a:t>
            </a:r>
            <a:r>
              <a:rPr lang="en-US" dirty="0"/>
              <a:t>) </a:t>
            </a:r>
            <a:r>
              <a:rPr lang="en-US" dirty="0" err="1"/>
              <a:t>sérios</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a:t>
            </a:fld>
            <a:endParaRPr lang="en-US" dirty="0"/>
          </a:p>
        </p:txBody>
      </p:sp>
      <p:grpSp>
        <p:nvGrpSpPr>
          <p:cNvPr id="13" name="Group 12"/>
          <p:cNvGrpSpPr/>
          <p:nvPr/>
        </p:nvGrpSpPr>
        <p:grpSpPr>
          <a:xfrm>
            <a:off x="76200" y="1367331"/>
            <a:ext cx="4495800" cy="3705633"/>
            <a:chOff x="228600" y="1367331"/>
            <a:chExt cx="4495800" cy="3705633"/>
          </a:xfrm>
        </p:grpSpPr>
        <p:pic>
          <p:nvPicPr>
            <p:cNvPr id="7" name="Picture 6"/>
            <p:cNvPicPr>
              <a:picLocks noChangeAspect="1"/>
            </p:cNvPicPr>
            <p:nvPr/>
          </p:nvPicPr>
          <p:blipFill>
            <a:blip r:embed="rId3"/>
            <a:stretch>
              <a:fillRect/>
            </a:stretch>
          </p:blipFill>
          <p:spPr>
            <a:xfrm>
              <a:off x="228600" y="1367331"/>
              <a:ext cx="4495800" cy="1060978"/>
            </a:xfrm>
            <a:prstGeom prst="rect">
              <a:avLst/>
            </a:prstGeom>
          </p:spPr>
        </p:pic>
        <p:pic>
          <p:nvPicPr>
            <p:cNvPr id="8" name="Picture 7"/>
            <p:cNvPicPr>
              <a:picLocks noChangeAspect="1"/>
            </p:cNvPicPr>
            <p:nvPr/>
          </p:nvPicPr>
          <p:blipFill>
            <a:blip r:embed="rId4"/>
            <a:stretch>
              <a:fillRect/>
            </a:stretch>
          </p:blipFill>
          <p:spPr>
            <a:xfrm>
              <a:off x="228600" y="2438400"/>
              <a:ext cx="4364125" cy="2634564"/>
            </a:xfrm>
            <a:prstGeom prst="rect">
              <a:avLst/>
            </a:prstGeom>
          </p:spPr>
        </p:pic>
      </p:grpSp>
      <p:grpSp>
        <p:nvGrpSpPr>
          <p:cNvPr id="14" name="Group 13"/>
          <p:cNvGrpSpPr/>
          <p:nvPr/>
        </p:nvGrpSpPr>
        <p:grpSpPr>
          <a:xfrm>
            <a:off x="4981631" y="1755992"/>
            <a:ext cx="4009969" cy="2056197"/>
            <a:chOff x="5057831" y="1755992"/>
            <a:chExt cx="4009969" cy="2056197"/>
          </a:xfrm>
        </p:grpSpPr>
        <p:pic>
          <p:nvPicPr>
            <p:cNvPr id="9" name="Picture 8"/>
            <p:cNvPicPr>
              <a:picLocks noChangeAspect="1"/>
            </p:cNvPicPr>
            <p:nvPr/>
          </p:nvPicPr>
          <p:blipFill>
            <a:blip r:embed="rId5"/>
            <a:stretch>
              <a:fillRect/>
            </a:stretch>
          </p:blipFill>
          <p:spPr>
            <a:xfrm>
              <a:off x="5057831" y="1755992"/>
              <a:ext cx="4009969" cy="1460006"/>
            </a:xfrm>
            <a:prstGeom prst="rect">
              <a:avLst/>
            </a:prstGeom>
          </p:spPr>
        </p:pic>
        <p:pic>
          <p:nvPicPr>
            <p:cNvPr id="10" name="Picture 9"/>
            <p:cNvPicPr>
              <a:picLocks noChangeAspect="1"/>
            </p:cNvPicPr>
            <p:nvPr/>
          </p:nvPicPr>
          <p:blipFill>
            <a:blip r:embed="rId6"/>
            <a:stretch>
              <a:fillRect/>
            </a:stretch>
          </p:blipFill>
          <p:spPr>
            <a:xfrm>
              <a:off x="5105400" y="3200400"/>
              <a:ext cx="3962400" cy="611789"/>
            </a:xfrm>
            <a:prstGeom prst="rect">
              <a:avLst/>
            </a:prstGeom>
          </p:spPr>
        </p:pic>
      </p:grpSp>
      <p:grpSp>
        <p:nvGrpSpPr>
          <p:cNvPr id="15" name="Group 14"/>
          <p:cNvGrpSpPr/>
          <p:nvPr/>
        </p:nvGrpSpPr>
        <p:grpSpPr>
          <a:xfrm>
            <a:off x="4648200" y="4419600"/>
            <a:ext cx="4467169" cy="1564084"/>
            <a:chOff x="4724400" y="4648200"/>
            <a:chExt cx="4467169" cy="1564084"/>
          </a:xfrm>
        </p:grpSpPr>
        <p:pic>
          <p:nvPicPr>
            <p:cNvPr id="11" name="Picture 10"/>
            <p:cNvPicPr>
              <a:picLocks noChangeAspect="1"/>
            </p:cNvPicPr>
            <p:nvPr/>
          </p:nvPicPr>
          <p:blipFill>
            <a:blip r:embed="rId7"/>
            <a:stretch>
              <a:fillRect/>
            </a:stretch>
          </p:blipFill>
          <p:spPr>
            <a:xfrm>
              <a:off x="4771969" y="4648200"/>
              <a:ext cx="4191000" cy="1083999"/>
            </a:xfrm>
            <a:prstGeom prst="rect">
              <a:avLst/>
            </a:prstGeom>
          </p:spPr>
        </p:pic>
        <p:pic>
          <p:nvPicPr>
            <p:cNvPr id="12" name="Picture 11"/>
            <p:cNvPicPr>
              <a:picLocks noChangeAspect="1"/>
            </p:cNvPicPr>
            <p:nvPr/>
          </p:nvPicPr>
          <p:blipFill>
            <a:blip r:embed="rId8"/>
            <a:stretch>
              <a:fillRect/>
            </a:stretch>
          </p:blipFill>
          <p:spPr>
            <a:xfrm>
              <a:off x="4724400" y="5751319"/>
              <a:ext cx="4467169" cy="460965"/>
            </a:xfrm>
            <a:prstGeom prst="rect">
              <a:avLst/>
            </a:prstGeom>
          </p:spPr>
        </p:pic>
      </p:grpSp>
      <p:sp>
        <p:nvSpPr>
          <p:cNvPr id="16" name="Rectangle 15"/>
          <p:cNvSpPr/>
          <p:nvPr/>
        </p:nvSpPr>
        <p:spPr>
          <a:xfrm>
            <a:off x="76200" y="1367331"/>
            <a:ext cx="4495800" cy="370563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876800" y="1674211"/>
            <a:ext cx="4162369" cy="221198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695769" y="4267200"/>
            <a:ext cx="4390968" cy="18288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55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steps in assessment stage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304800" y="1234440"/>
            <a:ext cx="8610600" cy="4937760"/>
          </a:xfrm>
        </p:spPr>
        <p:txBody>
          <a:bodyPr>
            <a:normAutofit/>
          </a:bodyPr>
          <a:lstStyle/>
          <a:p>
            <a:pPr lvl="5"/>
            <a:endParaRPr lang="en-US" dirty="0"/>
          </a:p>
          <a:p>
            <a:pPr marL="514350" indent="-514350">
              <a:buFont typeface="+mj-lt"/>
              <a:buAutoNum type="arabicPeriod"/>
            </a:pPr>
            <a:endParaRPr lang="en-US" dirty="0"/>
          </a:p>
          <a:p>
            <a:r>
              <a:rPr lang="en-US" dirty="0"/>
              <a:t>Identify the </a:t>
            </a:r>
            <a:r>
              <a:rPr lang="en-US" b="1" dirty="0"/>
              <a:t>forensic tools</a:t>
            </a:r>
            <a:r>
              <a:rPr lang="en-US" dirty="0"/>
              <a:t> required</a:t>
            </a:r>
          </a:p>
          <a:p>
            <a:pPr lvl="1"/>
            <a:r>
              <a:rPr lang="en-US" dirty="0"/>
              <a:t>Evidence to be collected w/ court-recognized </a:t>
            </a:r>
            <a:r>
              <a:rPr lang="en-US" b="1" dirty="0"/>
              <a:t>dependable tools</a:t>
            </a:r>
          </a:p>
          <a:p>
            <a:pPr marL="274320" lvl="1" indent="0">
              <a:buNone/>
            </a:pPr>
            <a:endParaRPr lang="en-US" dirty="0"/>
          </a:p>
          <a:p>
            <a:r>
              <a:rPr lang="en-US" dirty="0"/>
              <a:t>Identify the </a:t>
            </a:r>
            <a:r>
              <a:rPr lang="en-US" b="1" dirty="0"/>
              <a:t>personnel</a:t>
            </a:r>
            <a:r>
              <a:rPr lang="en-US" dirty="0"/>
              <a:t> needed</a:t>
            </a:r>
          </a:p>
          <a:p>
            <a:pPr lvl="1"/>
            <a:r>
              <a:rPr lang="en-US" dirty="0"/>
              <a:t>Personnel must be </a:t>
            </a:r>
            <a:r>
              <a:rPr lang="en-US" b="1" dirty="0"/>
              <a:t>qualified</a:t>
            </a:r>
            <a:r>
              <a:rPr lang="en-US" dirty="0"/>
              <a:t> to do their jobs</a:t>
            </a:r>
          </a:p>
          <a:p>
            <a:pPr marL="514350" indent="-514350">
              <a:buFont typeface="+mj-lt"/>
              <a:buAutoNum type="arabicPeriod"/>
            </a:pPr>
            <a:endParaRPr lang="en-US" dirty="0"/>
          </a:p>
          <a:p>
            <a:r>
              <a:rPr lang="en-US" dirty="0"/>
              <a:t>Identify the </a:t>
            </a:r>
            <a:r>
              <a:rPr lang="en-US" b="1" dirty="0"/>
              <a:t>stakeholders</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40</a:t>
            </a:fld>
            <a:endParaRPr lang="en-US" dirty="0"/>
          </a:p>
        </p:txBody>
      </p:sp>
    </p:spTree>
    <p:extLst>
      <p:ext uri="{BB962C8B-B14F-4D97-AF65-F5344CB8AC3E}">
        <p14:creationId xmlns:p14="http://schemas.microsoft.com/office/powerpoint/2010/main" val="3100551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Acquisition</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r>
              <a:rPr lang="en-US" dirty="0"/>
              <a:t>Evidence collection methods must assure that:</a:t>
            </a:r>
          </a:p>
          <a:p>
            <a:pPr lvl="4"/>
            <a:endParaRPr lang="en-US" dirty="0"/>
          </a:p>
          <a:p>
            <a:pPr lvl="1"/>
            <a:r>
              <a:rPr lang="en-US" dirty="0"/>
              <a:t>All issues of </a:t>
            </a:r>
            <a:r>
              <a:rPr lang="en-US" b="1" dirty="0"/>
              <a:t>legal</a:t>
            </a:r>
            <a:r>
              <a:rPr lang="en-US" dirty="0"/>
              <a:t> “search &amp; seizure” are followed</a:t>
            </a:r>
            <a:endParaRPr lang="en-US" b="1" dirty="0"/>
          </a:p>
          <a:p>
            <a:pPr lvl="1"/>
            <a:endParaRPr lang="en-US" dirty="0"/>
          </a:p>
          <a:p>
            <a:pPr lvl="1"/>
            <a:r>
              <a:rPr lang="en-US" dirty="0"/>
              <a:t>Evidence </a:t>
            </a:r>
            <a:r>
              <a:rPr lang="en-US" b="1" dirty="0"/>
              <a:t>integrity</a:t>
            </a:r>
            <a:r>
              <a:rPr lang="en-US" dirty="0"/>
              <a:t> was preserved upon extraction</a:t>
            </a:r>
          </a:p>
          <a:p>
            <a:pPr lvl="1"/>
            <a:endParaRPr lang="en-US" dirty="0"/>
          </a:p>
          <a:p>
            <a:pPr lvl="1"/>
            <a:r>
              <a:rPr lang="en-US" dirty="0"/>
              <a:t>Evidence presented to the court is </a:t>
            </a:r>
            <a:r>
              <a:rPr lang="en-US" b="1" dirty="0"/>
              <a:t>authentic</a:t>
            </a:r>
          </a:p>
          <a:p>
            <a:pPr lvl="1"/>
            <a:endParaRPr lang="en-US" dirty="0"/>
          </a:p>
          <a:p>
            <a:pPr lvl="1"/>
            <a:r>
              <a:rPr lang="en-US" dirty="0"/>
              <a:t>Evidence collection is as </a:t>
            </a:r>
            <a:r>
              <a:rPr lang="en-US" b="1" dirty="0"/>
              <a:t>complete</a:t>
            </a:r>
            <a:r>
              <a:rPr lang="en-US" dirty="0"/>
              <a:t> as possible</a:t>
            </a:r>
          </a:p>
          <a:p>
            <a:pPr lvl="1"/>
            <a:endParaRPr lang="en-US" dirty="0"/>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41</a:t>
            </a:fld>
            <a:endParaRPr lang="en-US" dirty="0"/>
          </a:p>
        </p:txBody>
      </p:sp>
    </p:spTree>
    <p:extLst>
      <p:ext uri="{BB962C8B-B14F-4D97-AF65-F5344CB8AC3E}">
        <p14:creationId xmlns:p14="http://schemas.microsoft.com/office/powerpoint/2010/main" val="21897852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Maintaining chain of custody</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92500"/>
          </a:bodyPr>
          <a:lstStyle/>
          <a:p>
            <a:r>
              <a:rPr lang="en-US" dirty="0"/>
              <a:t>Maintain a </a:t>
            </a:r>
            <a:r>
              <a:rPr lang="en-US" b="1" dirty="0"/>
              <a:t>chain of custody</a:t>
            </a:r>
            <a:r>
              <a:rPr lang="en-US" dirty="0"/>
              <a:t>, </a:t>
            </a:r>
            <a:r>
              <a:rPr lang="en-US" sz="1900" dirty="0" err="1"/>
              <a:t>a.k.a</a:t>
            </a:r>
            <a:r>
              <a:rPr lang="en-US" dirty="0"/>
              <a:t> continuity of possession:</a:t>
            </a:r>
          </a:p>
          <a:p>
            <a:pPr lvl="2"/>
            <a:endParaRPr lang="en-US" dirty="0"/>
          </a:p>
          <a:p>
            <a:pPr lvl="1"/>
            <a:r>
              <a:rPr lang="en-US" dirty="0"/>
              <a:t>One of the most important aspects of authentication is maintaining and documenting the chain of custody of evidence</a:t>
            </a:r>
          </a:p>
          <a:p>
            <a:pPr lvl="3"/>
            <a:endParaRPr lang="en-US" dirty="0"/>
          </a:p>
          <a:p>
            <a:pPr lvl="1"/>
            <a:r>
              <a:rPr lang="en-US" dirty="0"/>
              <a:t>Begins when evidentiary materials are first seized</a:t>
            </a:r>
          </a:p>
          <a:p>
            <a:pPr lvl="2"/>
            <a:r>
              <a:rPr lang="en-US" dirty="0"/>
              <a:t>Time and date taken</a:t>
            </a:r>
          </a:p>
          <a:p>
            <a:pPr lvl="2"/>
            <a:r>
              <a:rPr lang="en-US" dirty="0"/>
              <a:t>From whom and where</a:t>
            </a:r>
          </a:p>
          <a:p>
            <a:pPr lvl="2"/>
            <a:r>
              <a:rPr lang="en-US" dirty="0"/>
              <a:t>Complete description of each item</a:t>
            </a:r>
          </a:p>
          <a:p>
            <a:pPr lvl="3"/>
            <a:endParaRPr lang="en-US" dirty="0"/>
          </a:p>
          <a:p>
            <a:pPr lvl="1"/>
            <a:r>
              <a:rPr lang="en-US" dirty="0"/>
              <a:t>Every time an item changes hands, time, date and people involved (get signatures)</a:t>
            </a:r>
          </a:p>
          <a:p>
            <a:pPr lvl="1"/>
            <a:endParaRPr lang="en-US" dirty="0"/>
          </a:p>
          <a:p>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2980763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Chain of custody form</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r>
              <a:rPr lang="en-US" sz="2400" dirty="0"/>
              <a:t>Example of a chain of custody form:</a:t>
            </a:r>
          </a:p>
        </p:txBody>
      </p:sp>
      <p:pic>
        <p:nvPicPr>
          <p:cNvPr id="7" name="Picture 4"/>
          <p:cNvPicPr>
            <a:picLocks noChangeAspect="1" noChangeArrowheads="1"/>
          </p:cNvPicPr>
          <p:nvPr/>
        </p:nvPicPr>
        <p:blipFill rotWithShape="1">
          <a:blip r:embed="rId2"/>
          <a:srcRect l="3155"/>
          <a:stretch/>
        </p:blipFill>
        <p:spPr>
          <a:xfrm>
            <a:off x="479766" y="2209800"/>
            <a:ext cx="5123771" cy="3200400"/>
          </a:xfrm>
          <a:prstGeom prst="rect">
            <a:avLst/>
          </a:prstGeom>
          <a:noFill/>
          <a:ln>
            <a:solidFill>
              <a:srgbClr val="000000"/>
            </a:solidFill>
          </a:ln>
        </p:spPr>
      </p:pic>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43</a:t>
            </a:fld>
            <a:endParaRPr lang="en-US" dirty="0"/>
          </a:p>
        </p:txBody>
      </p:sp>
      <p:pic>
        <p:nvPicPr>
          <p:cNvPr id="8" name="Picture 7"/>
          <p:cNvPicPr>
            <a:picLocks noChangeAspect="1"/>
          </p:cNvPicPr>
          <p:nvPr/>
        </p:nvPicPr>
        <p:blipFill>
          <a:blip r:embed="rId3"/>
          <a:stretch>
            <a:fillRect/>
          </a:stretch>
        </p:blipFill>
        <p:spPr>
          <a:xfrm>
            <a:off x="5730240" y="1752600"/>
            <a:ext cx="3413760" cy="4267200"/>
          </a:xfrm>
          <a:prstGeom prst="rect">
            <a:avLst/>
          </a:prstGeom>
        </p:spPr>
      </p:pic>
    </p:spTree>
    <p:extLst>
      <p:ext uri="{BB962C8B-B14F-4D97-AF65-F5344CB8AC3E}">
        <p14:creationId xmlns:p14="http://schemas.microsoft.com/office/powerpoint/2010/main" val="2447013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issues with the chain of custody</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a:t>Incomplete: gaps</a:t>
            </a:r>
          </a:p>
          <a:p>
            <a:endParaRPr lang="en-US" dirty="0"/>
          </a:p>
          <a:p>
            <a:r>
              <a:rPr lang="en-US" dirty="0"/>
              <a:t>Inconsistent dates</a:t>
            </a:r>
          </a:p>
          <a:p>
            <a:endParaRPr lang="en-US" dirty="0"/>
          </a:p>
          <a:p>
            <a:r>
              <a:rPr lang="en-US" dirty="0"/>
              <a:t>Lacking custodians’ signatures or identification</a:t>
            </a:r>
          </a:p>
          <a:p>
            <a:endParaRPr lang="en-US" dirty="0"/>
          </a:p>
          <a:p>
            <a:r>
              <a:rPr lang="en-US" dirty="0"/>
              <a:t>Custodian is not competent or authorized</a:t>
            </a:r>
          </a:p>
          <a:p>
            <a:pPr marL="0" indent="0">
              <a:buNone/>
            </a:pPr>
            <a:endParaRPr lang="en-US" dirty="0"/>
          </a:p>
          <a:p>
            <a:pPr lvl="1"/>
            <a:endParaRPr lang="en-US" dirty="0"/>
          </a:p>
          <a:p>
            <a:pPr lvl="1"/>
            <a:endParaRPr lang="en-US" dirty="0"/>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44</a:t>
            </a:fld>
            <a:endParaRPr lang="en-US" dirty="0"/>
          </a:p>
        </p:txBody>
      </p:sp>
    </p:spTree>
    <p:extLst>
      <p:ext uri="{BB962C8B-B14F-4D97-AF65-F5344CB8AC3E}">
        <p14:creationId xmlns:p14="http://schemas.microsoft.com/office/powerpoint/2010/main" val="535183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the chain of custody</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r>
              <a:rPr lang="en-US" dirty="0"/>
              <a:t>Chain of custody: there can be </a:t>
            </a:r>
            <a:r>
              <a:rPr lang="en-US" b="1" dirty="0"/>
              <a:t>no gaps </a:t>
            </a:r>
            <a:r>
              <a:rPr lang="en-US" dirty="0"/>
              <a:t>in history!</a:t>
            </a:r>
          </a:p>
          <a:p>
            <a:endParaRPr lang="en-US" dirty="0"/>
          </a:p>
        </p:txBody>
      </p:sp>
      <p:sp>
        <p:nvSpPr>
          <p:cNvPr id="7" name="Content Placeholder 5"/>
          <p:cNvSpPr txBox="1">
            <a:spLocks/>
          </p:cNvSpPr>
          <p:nvPr/>
        </p:nvSpPr>
        <p:spPr>
          <a:xfrm>
            <a:off x="609600" y="1828800"/>
            <a:ext cx="7924800" cy="4267200"/>
          </a:xfrm>
          <a:prstGeom prst="rect">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2000" b="1" dirty="0"/>
              <a:t>Case law: The value of the chain of custody</a:t>
            </a:r>
          </a:p>
          <a:p>
            <a:pPr marL="0" indent="0">
              <a:buNone/>
            </a:pPr>
            <a:endParaRPr lang="en-US" sz="1800" dirty="0"/>
          </a:p>
          <a:p>
            <a:pPr marL="0" indent="0">
              <a:buNone/>
            </a:pPr>
            <a:r>
              <a:rPr lang="en-US" sz="1800" dirty="0"/>
              <a:t>It is inevitably a good idea to present a flawless chain of custody in order to avoid having evidence declared inadmissible. “Missing links” in the chain: “When a ‘vital link’ in the possession and treatment of the evidence is left to conjecture, the chain of custody is incomplete, and the evidence is inadmissible” (Jeter v. Commonwealth 05).</a:t>
            </a:r>
          </a:p>
          <a:p>
            <a:pPr marL="0" indent="0">
              <a:buNone/>
            </a:pPr>
            <a:endParaRPr lang="en-US" sz="1800" dirty="0"/>
          </a:p>
          <a:p>
            <a:pPr marL="0" indent="0">
              <a:buNone/>
            </a:pPr>
            <a:r>
              <a:rPr lang="en-US" sz="1800" dirty="0"/>
              <a:t>Conversely, in Hargrove v. Commonwealth, Justice Felton wrote, “It concluded that because the evidence container was received at the lab ‘sealed and intact,’ there was no evidence that it was subject to tampering between the time it left the police evidence room and the time that it was removed from the lab storage locker. We conclude that the trial court did not err in admitting the evidence container and the certificate of its analysis” (Hargrove v. Commonwealth 09).</a:t>
            </a:r>
          </a:p>
          <a:p>
            <a:pPr marL="0" indent="0">
              <a:buNone/>
            </a:pPr>
            <a:endParaRPr lang="en-US" sz="1800" dirty="0"/>
          </a:p>
          <a:p>
            <a:pPr marL="0" indent="0">
              <a:buNone/>
            </a:pPr>
            <a:endParaRPr lang="en-US" sz="1800" dirty="0"/>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45</a:t>
            </a:fld>
            <a:endParaRPr lang="en-US" dirty="0"/>
          </a:p>
        </p:txBody>
      </p:sp>
    </p:spTree>
    <p:extLst>
      <p:ext uri="{BB962C8B-B14F-4D97-AF65-F5344CB8AC3E}">
        <p14:creationId xmlns:p14="http://schemas.microsoft.com/office/powerpoint/2010/main" val="32813570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checks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229600" cy="3581400"/>
          </a:xfrm>
        </p:spPr>
        <p:txBody>
          <a:bodyPr>
            <a:normAutofit fontScale="77500" lnSpcReduction="20000"/>
          </a:bodyPr>
          <a:lstStyle/>
          <a:p>
            <a:pPr lvl="5"/>
            <a:endParaRPr lang="en-US" b="1" dirty="0"/>
          </a:p>
          <a:p>
            <a:r>
              <a:rPr lang="en-US" b="1" dirty="0"/>
              <a:t>Integrity checks</a:t>
            </a:r>
            <a:r>
              <a:rPr lang="en-US" dirty="0"/>
              <a:t> aim to show that evidence has not been altered from the time it was collected, thus supporting the authentication process</a:t>
            </a:r>
          </a:p>
          <a:p>
            <a:endParaRPr lang="en-US" dirty="0"/>
          </a:p>
          <a:p>
            <a:r>
              <a:rPr lang="en-US" dirty="0"/>
              <a:t>Verifying the integrity of evidence generally involves a comparison of the </a:t>
            </a:r>
            <a:r>
              <a:rPr lang="en-US" b="1" dirty="0"/>
              <a:t>digital fingerprint </a:t>
            </a:r>
            <a:r>
              <a:rPr lang="en-US" dirty="0"/>
              <a:t>for that evidence taken at the time of collection with the digital fingerprint of the evidence in its current state</a:t>
            </a:r>
          </a:p>
          <a:p>
            <a:endParaRPr lang="en-US" dirty="0"/>
          </a:p>
          <a:p>
            <a:r>
              <a:rPr lang="en-US" dirty="0"/>
              <a:t>A digital fingerprint is produced by a </a:t>
            </a:r>
            <a:r>
              <a:rPr lang="en-US" b="1" dirty="0"/>
              <a:t>message digest algorithm</a:t>
            </a:r>
            <a:r>
              <a:rPr lang="en-US" dirty="0"/>
              <a:t>, e.g., MD5, or SHA-1</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46</a:t>
            </a:fld>
            <a:endParaRPr lang="en-US" dirty="0"/>
          </a:p>
        </p:txBody>
      </p:sp>
      <p:pic>
        <p:nvPicPr>
          <p:cNvPr id="7" name="Picture 6"/>
          <p:cNvPicPr>
            <a:picLocks noChangeAspect="1"/>
          </p:cNvPicPr>
          <p:nvPr/>
        </p:nvPicPr>
        <p:blipFill>
          <a:blip r:embed="rId2"/>
          <a:stretch>
            <a:fillRect/>
          </a:stretch>
        </p:blipFill>
        <p:spPr>
          <a:xfrm>
            <a:off x="901700" y="4191000"/>
            <a:ext cx="7785100" cy="2514600"/>
          </a:xfrm>
          <a:prstGeom prst="rect">
            <a:avLst/>
          </a:prstGeom>
        </p:spPr>
      </p:pic>
    </p:spTree>
    <p:extLst>
      <p:ext uri="{BB962C8B-B14F-4D97-AF65-F5344CB8AC3E}">
        <p14:creationId xmlns:p14="http://schemas.microsoft.com/office/powerpoint/2010/main" val="4121575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Generation of integrity checks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pPr lvl="7"/>
            <a:endParaRPr lang="en-US" dirty="0"/>
          </a:p>
          <a:p>
            <a:r>
              <a:rPr lang="en-US" dirty="0"/>
              <a:t>A message digest algorithm (hash function) can be seen as a black box that:</a:t>
            </a:r>
          </a:p>
          <a:p>
            <a:pPr lvl="1"/>
            <a:endParaRPr lang="en-US" b="1" dirty="0"/>
          </a:p>
          <a:p>
            <a:endParaRPr lang="en-US" dirty="0"/>
          </a:p>
          <a:p>
            <a:endParaRPr lang="en-US" dirty="0"/>
          </a:p>
          <a:p>
            <a:endParaRPr lang="en-US" dirty="0"/>
          </a:p>
          <a:p>
            <a:r>
              <a:rPr lang="en-US" dirty="0"/>
              <a:t>It has two important properties:</a:t>
            </a:r>
          </a:p>
          <a:p>
            <a:pPr lvl="1"/>
            <a:r>
              <a:rPr lang="en-US" dirty="0"/>
              <a:t>Always produces the same number for a given input</a:t>
            </a:r>
          </a:p>
          <a:p>
            <a:pPr lvl="1"/>
            <a:r>
              <a:rPr lang="en-US" dirty="0"/>
              <a:t>It will produce a different number for different inputs</a:t>
            </a:r>
          </a:p>
          <a:p>
            <a:pPr lvl="1"/>
            <a:endParaRPr lang="en-US" dirty="0"/>
          </a:p>
          <a:p>
            <a:endParaRPr lang="en-US" dirty="0"/>
          </a:p>
          <a:p>
            <a:endParaRPr lang="en-US" dirty="0"/>
          </a:p>
        </p:txBody>
      </p:sp>
      <p:sp>
        <p:nvSpPr>
          <p:cNvPr id="7" name="Rectangle 6"/>
          <p:cNvSpPr/>
          <p:nvPr/>
        </p:nvSpPr>
        <p:spPr>
          <a:xfrm>
            <a:off x="1475626" y="2971800"/>
            <a:ext cx="777212" cy="914400"/>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digital object</a:t>
            </a:r>
          </a:p>
        </p:txBody>
      </p:sp>
      <p:sp>
        <p:nvSpPr>
          <p:cNvPr id="8" name="Rectangle 7"/>
          <p:cNvSpPr/>
          <p:nvPr/>
        </p:nvSpPr>
        <p:spPr>
          <a:xfrm>
            <a:off x="3152026" y="3048000"/>
            <a:ext cx="2057400" cy="762000"/>
          </a:xfrm>
          <a:prstGeom prst="rect">
            <a:avLst/>
          </a:prstGeom>
          <a:solidFill>
            <a:schemeClr val="tx1"/>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solidFill>
                  <a:schemeClr val="bg1"/>
                </a:solidFill>
              </a:rPr>
              <a:t>MD5</a:t>
            </a:r>
            <a:endParaRPr lang="en-US" sz="2400" dirty="0">
              <a:solidFill>
                <a:schemeClr val="bg1"/>
              </a:solidFill>
            </a:endParaRPr>
          </a:p>
          <a:p>
            <a:pPr algn="ctr"/>
            <a:endParaRPr lang="en-US" sz="2400" dirty="0">
              <a:solidFill>
                <a:schemeClr val="bg1"/>
              </a:solidFill>
            </a:endParaRPr>
          </a:p>
        </p:txBody>
      </p:sp>
      <p:cxnSp>
        <p:nvCxnSpPr>
          <p:cNvPr id="9" name="Straight Arrow Connector 8"/>
          <p:cNvCxnSpPr>
            <a:stCxn id="7" idx="3"/>
            <a:endCxn id="10" idx="1"/>
          </p:cNvCxnSpPr>
          <p:nvPr/>
        </p:nvCxnSpPr>
        <p:spPr>
          <a:xfrm>
            <a:off x="2252838" y="3429000"/>
            <a:ext cx="4023388"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276226" y="3217609"/>
            <a:ext cx="1447800" cy="422782"/>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digest</a:t>
            </a:r>
          </a:p>
        </p:txBody>
      </p:sp>
      <p:sp>
        <p:nvSpPr>
          <p:cNvPr id="11" name="TextBox 10"/>
          <p:cNvSpPr txBox="1"/>
          <p:nvPr/>
        </p:nvSpPr>
        <p:spPr>
          <a:xfrm>
            <a:off x="762000" y="3244334"/>
            <a:ext cx="659155" cy="369332"/>
          </a:xfrm>
          <a:prstGeom prst="rect">
            <a:avLst/>
          </a:prstGeom>
          <a:noFill/>
        </p:spPr>
        <p:txBody>
          <a:bodyPr wrap="none" rtlCol="0">
            <a:spAutoFit/>
          </a:bodyPr>
          <a:lstStyle/>
          <a:p>
            <a:r>
              <a:rPr lang="en-US" dirty="0"/>
              <a:t>input</a:t>
            </a:r>
          </a:p>
        </p:txBody>
      </p:sp>
      <p:sp>
        <p:nvSpPr>
          <p:cNvPr id="12" name="TextBox 11"/>
          <p:cNvSpPr txBox="1"/>
          <p:nvPr/>
        </p:nvSpPr>
        <p:spPr>
          <a:xfrm>
            <a:off x="7724026" y="3257177"/>
            <a:ext cx="813043" cy="369332"/>
          </a:xfrm>
          <a:prstGeom prst="rect">
            <a:avLst/>
          </a:prstGeom>
          <a:noFill/>
        </p:spPr>
        <p:txBody>
          <a:bodyPr wrap="none" rtlCol="0">
            <a:spAutoFit/>
          </a:bodyPr>
          <a:lstStyle/>
          <a:p>
            <a:r>
              <a:rPr lang="en-US" dirty="0"/>
              <a:t>output</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47</a:t>
            </a:fld>
            <a:endParaRPr lang="en-US" dirty="0"/>
          </a:p>
        </p:txBody>
      </p:sp>
    </p:spTree>
    <p:extLst>
      <p:ext uri="{BB962C8B-B14F-4D97-AF65-F5344CB8AC3E}">
        <p14:creationId xmlns:p14="http://schemas.microsoft.com/office/powerpoint/2010/main" val="1045764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hash functions work well</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92500"/>
          </a:bodyPr>
          <a:lstStyle/>
          <a:p>
            <a:r>
              <a:rPr lang="en-US" dirty="0"/>
              <a:t>Therefore, an exact copy will have the same message digest as the original but if a file is changed even slightly it will have a </a:t>
            </a:r>
            <a:r>
              <a:rPr lang="en-US" b="1" dirty="0"/>
              <a:t>different message digest </a:t>
            </a:r>
            <a:r>
              <a:rPr lang="en-US" dirty="0"/>
              <a:t>from the original</a:t>
            </a:r>
          </a:p>
          <a:p>
            <a:endParaRPr lang="en-US" dirty="0"/>
          </a:p>
          <a:p>
            <a:endParaRPr lang="en-US" dirty="0"/>
          </a:p>
          <a:p>
            <a:endParaRPr lang="en-US" dirty="0"/>
          </a:p>
          <a:p>
            <a:endParaRPr lang="en-US" dirty="0"/>
          </a:p>
          <a:p>
            <a:endParaRPr lang="en-US" dirty="0"/>
          </a:p>
          <a:p>
            <a:r>
              <a:rPr lang="en-US" dirty="0"/>
              <a:t>Most commonly used cryptographic hash functions:</a:t>
            </a:r>
          </a:p>
          <a:p>
            <a:pPr lvl="1"/>
            <a:r>
              <a:rPr lang="en-US" dirty="0"/>
              <a:t>MD5: produces as output a128-bit hash value (“fingerprint”)</a:t>
            </a:r>
          </a:p>
          <a:p>
            <a:pPr lvl="1"/>
            <a:r>
              <a:rPr lang="en-US" dirty="0"/>
              <a:t>SHA-1: produces a 160-bit (20-byte) hash value</a:t>
            </a:r>
          </a:p>
          <a:p>
            <a:pPr lvl="1"/>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7" name="Table 6"/>
          <p:cNvGraphicFramePr>
            <a:graphicFrameLocks noGrp="1"/>
          </p:cNvGraphicFramePr>
          <p:nvPr>
            <p:extLst/>
          </p:nvPr>
        </p:nvGraphicFramePr>
        <p:xfrm>
          <a:off x="688848" y="3002280"/>
          <a:ext cx="7845552" cy="1188720"/>
        </p:xfrm>
        <a:graphic>
          <a:graphicData uri="http://schemas.openxmlformats.org/drawingml/2006/table">
            <a:tbl>
              <a:tblPr firstRow="1" bandRow="1">
                <a:tableStyleId>{5C22544A-7EE6-4342-B048-85BDC9FD1C3A}</a:tableStyleId>
              </a:tblPr>
              <a:tblGrid>
                <a:gridCol w="3059765">
                  <a:extLst>
                    <a:ext uri="{9D8B030D-6E8A-4147-A177-3AD203B41FA5}">
                      <a16:colId xmlns:a16="http://schemas.microsoft.com/office/drawing/2014/main" val="20000"/>
                    </a:ext>
                  </a:extLst>
                </a:gridCol>
                <a:gridCol w="4785787">
                  <a:extLst>
                    <a:ext uri="{9D8B030D-6E8A-4147-A177-3AD203B41FA5}">
                      <a16:colId xmlns:a16="http://schemas.microsoft.com/office/drawing/2014/main" val="20001"/>
                    </a:ext>
                  </a:extLst>
                </a:gridCol>
              </a:tblGrid>
              <a:tr h="370840">
                <a:tc>
                  <a:txBody>
                    <a:bodyPr/>
                    <a:lstStyle/>
                    <a:p>
                      <a:r>
                        <a:rPr lang="en-US" sz="2000" dirty="0"/>
                        <a:t>Digital input</a:t>
                      </a:r>
                    </a:p>
                  </a:txBody>
                  <a:tcPr/>
                </a:tc>
                <a:tc>
                  <a:txBody>
                    <a:bodyPr/>
                    <a:lstStyle/>
                    <a:p>
                      <a:r>
                        <a:rPr lang="en-US" sz="2000" dirty="0"/>
                        <a:t>MD5 output</a:t>
                      </a:r>
                    </a:p>
                  </a:txBody>
                  <a:tcPr/>
                </a:tc>
                <a:extLst>
                  <a:ext uri="{0D108BD9-81ED-4DB2-BD59-A6C34878D82A}">
                    <a16:rowId xmlns:a16="http://schemas.microsoft.com/office/drawing/2014/main" val="10000"/>
                  </a:ext>
                </a:extLst>
              </a:tr>
              <a:tr h="370840">
                <a:tc>
                  <a:txBody>
                    <a:bodyPr/>
                    <a:lstStyle/>
                    <a:p>
                      <a:r>
                        <a:rPr lang="en-US" sz="2000" dirty="0"/>
                        <a:t>The suspect’s name is Jo</a:t>
                      </a:r>
                      <a:r>
                        <a:rPr lang="en-US" sz="2000" b="1" dirty="0">
                          <a:solidFill>
                            <a:srgbClr val="FF0000"/>
                          </a:solidFill>
                        </a:rPr>
                        <a:t>h</a:t>
                      </a:r>
                      <a:r>
                        <a:rPr lang="en-US" sz="2000" dirty="0"/>
                        <a:t>n</a:t>
                      </a:r>
                    </a:p>
                  </a:txBody>
                  <a:tcPr/>
                </a:tc>
                <a:tc>
                  <a:txBody>
                    <a:bodyPr/>
                    <a:lstStyle/>
                    <a:p>
                      <a:r>
                        <a:rPr kumimoji="0" lang="cs-CZ" sz="1800" kern="1200" dirty="0">
                          <a:solidFill>
                            <a:srgbClr val="FF0000"/>
                          </a:solidFill>
                          <a:latin typeface="Courier"/>
                          <a:ea typeface="+mn-ea"/>
                          <a:cs typeface="Courier"/>
                        </a:rPr>
                        <a:t>0dc789ca62a3799abca7f1199f7c6d8c</a:t>
                      </a:r>
                      <a:endParaRPr lang="en-US" sz="1800" dirty="0">
                        <a:solidFill>
                          <a:srgbClr val="FF0000"/>
                        </a:solidFill>
                        <a:latin typeface="Courier"/>
                        <a:cs typeface="Courier"/>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The suspect’s name is Jo</a:t>
                      </a:r>
                      <a:r>
                        <a:rPr lang="en-US" sz="2000" b="1" dirty="0">
                          <a:solidFill>
                            <a:srgbClr val="FF0000"/>
                          </a:solidFill>
                        </a:rPr>
                        <a:t>a</a:t>
                      </a:r>
                      <a:r>
                        <a:rPr lang="en-US" sz="2000" dirty="0"/>
                        <a:t>n</a:t>
                      </a:r>
                    </a:p>
                  </a:txBody>
                  <a:tcPr/>
                </a:tc>
                <a:tc>
                  <a:txBody>
                    <a:bodyPr/>
                    <a:lstStyle/>
                    <a:p>
                      <a:r>
                        <a:rPr kumimoji="0" lang="en-US" sz="1800" kern="1200" dirty="0">
                          <a:solidFill>
                            <a:srgbClr val="FF0000"/>
                          </a:solidFill>
                          <a:latin typeface="Courier"/>
                          <a:ea typeface="+mn-ea"/>
                          <a:cs typeface="Courier"/>
                        </a:rPr>
                        <a:t>d5b5034d2f3bd578a136e18946e5777a</a:t>
                      </a:r>
                      <a:endParaRPr lang="en-US" sz="1800" dirty="0">
                        <a:solidFill>
                          <a:srgbClr val="FF0000"/>
                        </a:solidFill>
                        <a:latin typeface="Courier"/>
                        <a:cs typeface="Courier"/>
                      </a:endParaRPr>
                    </a:p>
                  </a:txBody>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48</a:t>
            </a:fld>
            <a:endParaRPr lang="en-US" dirty="0"/>
          </a:p>
        </p:txBody>
      </p:sp>
    </p:spTree>
    <p:extLst>
      <p:ext uri="{BB962C8B-B14F-4D97-AF65-F5344CB8AC3E}">
        <p14:creationId xmlns:p14="http://schemas.microsoft.com/office/powerpoint/2010/main" val="1152011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check generation using MD5</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fontScale="92500" lnSpcReduction="10000"/>
          </a:bodyPr>
          <a:lstStyle/>
          <a:p>
            <a:r>
              <a:rPr lang="en-US" dirty="0"/>
              <a:t>The word </a:t>
            </a:r>
            <a:r>
              <a:rPr lang="en-US" b="1" dirty="0"/>
              <a:t>fingerprint</a:t>
            </a:r>
            <a:r>
              <a:rPr lang="en-US" dirty="0"/>
              <a:t> emphasizes the near uniqueness of a message digest calculated using a digest algorithm</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Therefore, </a:t>
            </a:r>
            <a:r>
              <a:rPr lang="en-US" b="1" dirty="0"/>
              <a:t>authenticate</a:t>
            </a:r>
            <a:r>
              <a:rPr lang="en-US" dirty="0"/>
              <a:t> that the copy is identical to the original (i.e., hash values).  Make a 2</a:t>
            </a:r>
            <a:r>
              <a:rPr lang="en-US" baseline="30000" dirty="0"/>
              <a:t>nd</a:t>
            </a:r>
            <a:r>
              <a:rPr lang="en-US" dirty="0"/>
              <a:t> copy.</a:t>
            </a:r>
          </a:p>
          <a:p>
            <a:endParaRPr lang="en-US" dirty="0"/>
          </a:p>
        </p:txBody>
      </p:sp>
      <p:sp>
        <p:nvSpPr>
          <p:cNvPr id="7" name="Rectangle 6"/>
          <p:cNvSpPr/>
          <p:nvPr/>
        </p:nvSpPr>
        <p:spPr>
          <a:xfrm>
            <a:off x="1066800" y="2133600"/>
            <a:ext cx="777212" cy="914400"/>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File 1</a:t>
            </a:r>
          </a:p>
        </p:txBody>
      </p:sp>
      <p:sp>
        <p:nvSpPr>
          <p:cNvPr id="8" name="Rectangle 7"/>
          <p:cNvSpPr/>
          <p:nvPr/>
        </p:nvSpPr>
        <p:spPr>
          <a:xfrm>
            <a:off x="1066800" y="3200400"/>
            <a:ext cx="777212" cy="914400"/>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File 1</a:t>
            </a:r>
          </a:p>
          <a:p>
            <a:pPr algn="ctr"/>
            <a:r>
              <a:rPr lang="en-US" dirty="0"/>
              <a:t>(copy)</a:t>
            </a:r>
          </a:p>
        </p:txBody>
      </p:sp>
      <p:sp>
        <p:nvSpPr>
          <p:cNvPr id="9" name="Rectangle 8"/>
          <p:cNvSpPr/>
          <p:nvPr/>
        </p:nvSpPr>
        <p:spPr>
          <a:xfrm>
            <a:off x="1082011" y="4495800"/>
            <a:ext cx="777212" cy="914400"/>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File 2</a:t>
            </a:r>
          </a:p>
        </p:txBody>
      </p:sp>
      <p:sp>
        <p:nvSpPr>
          <p:cNvPr id="10" name="Rectangle 9"/>
          <p:cNvSpPr/>
          <p:nvPr/>
        </p:nvSpPr>
        <p:spPr>
          <a:xfrm>
            <a:off x="2758411" y="2362200"/>
            <a:ext cx="1203989" cy="2895600"/>
          </a:xfrm>
          <a:prstGeom prst="rect">
            <a:avLst/>
          </a:prstGeom>
          <a:solidFill>
            <a:schemeClr val="bg1"/>
          </a:solidFill>
          <a:ln w="57150" cmpd="sng">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t>MD5</a:t>
            </a:r>
          </a:p>
        </p:txBody>
      </p:sp>
      <p:cxnSp>
        <p:nvCxnSpPr>
          <p:cNvPr id="12" name="Straight Arrow Connector 11"/>
          <p:cNvCxnSpPr>
            <a:stCxn id="7" idx="3"/>
          </p:cNvCxnSpPr>
          <p:nvPr/>
        </p:nvCxnSpPr>
        <p:spPr>
          <a:xfrm>
            <a:off x="1844012" y="2590800"/>
            <a:ext cx="914399" cy="304800"/>
          </a:xfrm>
          <a:prstGeom prst="straightConnector1">
            <a:avLst/>
          </a:prstGeom>
          <a:ln w="28575" cmpd="sng">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3"/>
          </p:cNvCxnSpPr>
          <p:nvPr/>
        </p:nvCxnSpPr>
        <p:spPr>
          <a:xfrm flipV="1">
            <a:off x="1844012" y="2895600"/>
            <a:ext cx="914399" cy="762000"/>
          </a:xfrm>
          <a:prstGeom prst="straightConnector1">
            <a:avLst/>
          </a:prstGeom>
          <a:ln w="28575" cmpd="sng">
            <a:solidFill>
              <a:srgbClr val="000000"/>
            </a:solidFill>
            <a:headEnd type="none"/>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758411" y="2895600"/>
            <a:ext cx="1889789"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648200" y="2701418"/>
            <a:ext cx="1447800" cy="42278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Digest1</a:t>
            </a:r>
          </a:p>
        </p:txBody>
      </p:sp>
      <p:cxnSp>
        <p:nvCxnSpPr>
          <p:cNvPr id="19" name="Straight Arrow Connector 18"/>
          <p:cNvCxnSpPr>
            <a:stCxn id="9" idx="3"/>
            <a:endCxn id="20" idx="1"/>
          </p:cNvCxnSpPr>
          <p:nvPr/>
        </p:nvCxnSpPr>
        <p:spPr>
          <a:xfrm>
            <a:off x="1859223" y="4953000"/>
            <a:ext cx="2788977"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648200" y="4741609"/>
            <a:ext cx="1447800" cy="422782"/>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Digest2</a:t>
            </a:r>
          </a:p>
        </p:txBody>
      </p:sp>
      <p:pic>
        <p:nvPicPr>
          <p:cNvPr id="25" name="Picture 24" descr="prob.png"/>
          <p:cNvPicPr>
            <a:picLocks noChangeAspect="1"/>
          </p:cNvPicPr>
          <p:nvPr/>
        </p:nvPicPr>
        <p:blipFill rotWithShape="1">
          <a:blip r:embed="rId2">
            <a:extLst>
              <a:ext uri="{BEBA8EAE-BF5A-486C-A8C5-ECC9F3942E4B}">
                <a14:imgProps xmlns:a14="http://schemas.microsoft.com/office/drawing/2010/main">
                  <a14:imgLayer r:embed="rId3">
                    <a14:imgEffect>
                      <a14:backgroundRemoval t="3371" b="100000" l="9977" r="89791">
                        <a14:foregroundMark x1="38747" y1="70787" x2="38747" y2="70787"/>
                        <a14:foregroundMark x1="45592" y1="74157" x2="45592" y2="74157"/>
                        <a14:foregroundMark x1="45476" y1="65169" x2="45476" y2="65169"/>
                        <a14:foregroundMark x1="50928" y1="56180" x2="50928" y2="56180"/>
                        <a14:foregroundMark x1="50000" y1="79775" x2="50000" y2="79775"/>
                        <a14:foregroundMark x1="52784" y1="43820" x2="52784" y2="43820"/>
                        <a14:foregroundMark x1="55336" y1="43820" x2="55336" y2="43820"/>
                        <a14:foregroundMark x1="55916" y1="20225" x2="55916" y2="20225"/>
                        <a14:foregroundMark x1="58121" y1="30337" x2="58121" y2="30337"/>
                        <a14:foregroundMark x1="58933" y1="57303" x2="58933" y2="57303"/>
                        <a14:foregroundMark x1="57889" y1="8989" x2="57889" y2="8989"/>
                        <a14:foregroundMark x1="40487" y1="67416" x2="40487" y2="67416"/>
                        <a14:foregroundMark x1="58469" y1="75281" x2="58469" y2="75281"/>
                      </a14:backgroundRemoval>
                    </a14:imgEffect>
                  </a14:imgLayer>
                </a14:imgProps>
              </a:ext>
              <a:ext uri="{28A0092B-C50C-407E-A947-70E740481C1C}">
                <a14:useLocalDpi xmlns:a14="http://schemas.microsoft.com/office/drawing/2010/main" val="0"/>
              </a:ext>
            </a:extLst>
          </a:blip>
          <a:srcRect l="37096" t="-4069" r="32442" b="-15154"/>
          <a:stretch/>
        </p:blipFill>
        <p:spPr>
          <a:xfrm>
            <a:off x="6705600" y="7144184"/>
            <a:ext cx="1600696" cy="646832"/>
          </a:xfrm>
          <a:prstGeom prst="rect">
            <a:avLst/>
          </a:prstGeom>
        </p:spPr>
      </p:pic>
      <p:sp>
        <p:nvSpPr>
          <p:cNvPr id="26" name="TextBox 25"/>
          <p:cNvSpPr txBox="1"/>
          <p:nvPr/>
        </p:nvSpPr>
        <p:spPr>
          <a:xfrm>
            <a:off x="6880994" y="2952842"/>
            <a:ext cx="1630412" cy="646331"/>
          </a:xfrm>
          <a:prstGeom prst="rect">
            <a:avLst/>
          </a:prstGeom>
          <a:noFill/>
        </p:spPr>
        <p:txBody>
          <a:bodyPr wrap="none" rtlCol="0">
            <a:spAutoFit/>
          </a:bodyPr>
          <a:lstStyle/>
          <a:p>
            <a:r>
              <a:rPr lang="en-US" dirty="0"/>
              <a:t>P (two files w/ </a:t>
            </a:r>
          </a:p>
          <a:p>
            <a:r>
              <a:rPr lang="en-US" dirty="0"/>
              <a:t>equal hashes) = </a:t>
            </a:r>
          </a:p>
        </p:txBody>
      </p:sp>
      <p:sp>
        <p:nvSpPr>
          <p:cNvPr id="27" name="TextBox 26"/>
          <p:cNvSpPr txBox="1"/>
          <p:nvPr/>
        </p:nvSpPr>
        <p:spPr>
          <a:xfrm>
            <a:off x="6552673" y="3572470"/>
            <a:ext cx="2362727" cy="923330"/>
          </a:xfrm>
          <a:prstGeom prst="rect">
            <a:avLst/>
          </a:prstGeom>
          <a:noFill/>
        </p:spPr>
        <p:txBody>
          <a:bodyPr wrap="square" rtlCol="0">
            <a:spAutoFit/>
          </a:bodyPr>
          <a:lstStyle/>
          <a:p>
            <a:pPr algn="ctr"/>
            <a:r>
              <a:rPr lang="en-US" dirty="0"/>
              <a:t>1300 &lt; probable than</a:t>
            </a:r>
          </a:p>
          <a:p>
            <a:pPr algn="ctr"/>
            <a:r>
              <a:rPr lang="en-US" dirty="0"/>
              <a:t>wining the </a:t>
            </a:r>
            <a:r>
              <a:rPr lang="en-US" dirty="0" err="1"/>
              <a:t>EuroMillion</a:t>
            </a:r>
            <a:endParaRPr lang="en-US" dirty="0"/>
          </a:p>
          <a:p>
            <a:pPr algn="ctr"/>
            <a:r>
              <a:rPr lang="en-US" dirty="0"/>
              <a:t>twice in a row </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49</a:t>
            </a:fld>
            <a:endParaRPr lang="en-US" dirty="0"/>
          </a:p>
        </p:txBody>
      </p:sp>
    </p:spTree>
    <p:extLst>
      <p:ext uri="{BB962C8B-B14F-4D97-AF65-F5344CB8AC3E}">
        <p14:creationId xmlns:p14="http://schemas.microsoft.com/office/powerpoint/2010/main" val="3535269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a:t>
            </a:r>
            <a:r>
              <a:rPr lang="en-US" dirty="0" err="1"/>
              <a:t>é</a:t>
            </a:r>
            <a:r>
              <a:rPr lang="en-US" dirty="0"/>
              <a:t> </a:t>
            </a:r>
            <a:r>
              <a:rPr lang="en-US" dirty="0" err="1"/>
              <a:t>segurança</a:t>
            </a:r>
            <a:r>
              <a:rPr lang="en-US" dirty="0"/>
              <a:t> </a:t>
            </a:r>
            <a:r>
              <a:rPr lang="en-US" dirty="0" err="1"/>
              <a:t>forense</a:t>
            </a:r>
            <a:r>
              <a:rPr lang="en-US" dirty="0"/>
              <a:t>?</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a:t>
            </a:fld>
            <a:endParaRPr lang="en-US" dirty="0"/>
          </a:p>
        </p:txBody>
      </p:sp>
      <p:sp>
        <p:nvSpPr>
          <p:cNvPr id="6" name="Content Placeholder 5"/>
          <p:cNvSpPr>
            <a:spLocks noGrp="1"/>
          </p:cNvSpPr>
          <p:nvPr>
            <p:ph sz="quarter" idx="1"/>
          </p:nvPr>
        </p:nvSpPr>
        <p:spPr>
          <a:xfrm>
            <a:off x="457200" y="1219200"/>
            <a:ext cx="8229600" cy="2971800"/>
          </a:xfrm>
        </p:spPr>
        <p:txBody>
          <a:bodyPr/>
          <a:lstStyle/>
          <a:p>
            <a:endParaRPr lang="en-US" b="1" dirty="0"/>
          </a:p>
          <a:p>
            <a:r>
              <a:rPr lang="en-US" b="1" dirty="0" err="1"/>
              <a:t>Segurança</a:t>
            </a:r>
            <a:r>
              <a:rPr lang="en-US" b="1" dirty="0"/>
              <a:t> </a:t>
            </a:r>
            <a:r>
              <a:rPr lang="en-US" b="1" dirty="0" err="1"/>
              <a:t>forense</a:t>
            </a:r>
            <a:r>
              <a:rPr lang="en-US" b="1" dirty="0"/>
              <a:t> (AKA: </a:t>
            </a:r>
            <a:r>
              <a:rPr lang="en-US" b="1" dirty="0" err="1"/>
              <a:t>ciber-segurança</a:t>
            </a:r>
            <a:r>
              <a:rPr lang="en-US" b="1" dirty="0"/>
              <a:t> </a:t>
            </a:r>
            <a:r>
              <a:rPr lang="en-US" b="1" dirty="0" err="1"/>
              <a:t>forense</a:t>
            </a:r>
            <a:r>
              <a:rPr lang="en-US" b="1" dirty="0"/>
              <a:t>)</a:t>
            </a:r>
            <a:r>
              <a:rPr lang="en-US" dirty="0"/>
              <a:t>:</a:t>
            </a:r>
          </a:p>
          <a:p>
            <a:pPr lvl="1"/>
            <a:r>
              <a:rPr lang="en-US" dirty="0" err="1"/>
              <a:t>Ramo</a:t>
            </a:r>
            <a:r>
              <a:rPr lang="en-US" dirty="0"/>
              <a:t> de </a:t>
            </a:r>
            <a:r>
              <a:rPr lang="en-US" dirty="0" err="1"/>
              <a:t>ciência</a:t>
            </a:r>
            <a:r>
              <a:rPr lang="en-US" dirty="0"/>
              <a:t> </a:t>
            </a:r>
            <a:r>
              <a:rPr lang="en-US" dirty="0" err="1"/>
              <a:t>forense</a:t>
            </a:r>
            <a:r>
              <a:rPr lang="en-US" dirty="0"/>
              <a:t> que se </a:t>
            </a:r>
            <a:r>
              <a:rPr lang="en-US" dirty="0" err="1"/>
              <a:t>ocupa</a:t>
            </a:r>
            <a:r>
              <a:rPr lang="en-US" dirty="0"/>
              <a:t> com a </a:t>
            </a:r>
            <a:r>
              <a:rPr lang="en-US" dirty="0" err="1"/>
              <a:t>aquisição</a:t>
            </a:r>
            <a:r>
              <a:rPr lang="en-US" dirty="0"/>
              <a:t>, </a:t>
            </a:r>
            <a:r>
              <a:rPr lang="en-US" dirty="0" err="1"/>
              <a:t>preservação</a:t>
            </a:r>
            <a:r>
              <a:rPr lang="en-US" dirty="0"/>
              <a:t>, e </a:t>
            </a:r>
            <a:r>
              <a:rPr lang="en-US" dirty="0" err="1"/>
              <a:t>análise</a:t>
            </a:r>
            <a:r>
              <a:rPr lang="en-US" dirty="0"/>
              <a:t> de </a:t>
            </a:r>
            <a:r>
              <a:rPr lang="en-US" dirty="0" err="1"/>
              <a:t>prova</a:t>
            </a:r>
            <a:r>
              <a:rPr lang="en-US" dirty="0"/>
              <a:t> </a:t>
            </a:r>
            <a:r>
              <a:rPr lang="en-US" dirty="0" err="1"/>
              <a:t>digiral</a:t>
            </a:r>
            <a:r>
              <a:rPr lang="en-US" dirty="0"/>
              <a:t>, </a:t>
            </a:r>
            <a:r>
              <a:rPr lang="en-US" dirty="0" err="1"/>
              <a:t>tipicamente</a:t>
            </a:r>
            <a:r>
              <a:rPr lang="en-US" dirty="0"/>
              <a:t> </a:t>
            </a:r>
            <a:r>
              <a:rPr lang="en-US" u="sng" dirty="0" err="1"/>
              <a:t>depois</a:t>
            </a:r>
            <a:r>
              <a:rPr lang="en-US" dirty="0"/>
              <a:t> da </a:t>
            </a:r>
            <a:r>
              <a:rPr lang="en-US" dirty="0" err="1"/>
              <a:t>ocorrência</a:t>
            </a:r>
            <a:r>
              <a:rPr lang="en-US" dirty="0"/>
              <a:t> de </a:t>
            </a:r>
            <a:r>
              <a:rPr lang="en-US" dirty="0" err="1"/>
              <a:t>acesso</a:t>
            </a:r>
            <a:r>
              <a:rPr lang="en-US" dirty="0"/>
              <a:t> </a:t>
            </a:r>
            <a:r>
              <a:rPr lang="en-US" dirty="0" err="1"/>
              <a:t>não</a:t>
            </a:r>
            <a:r>
              <a:rPr lang="en-US" dirty="0"/>
              <a:t> </a:t>
            </a:r>
            <a:r>
              <a:rPr lang="en-US" dirty="0" err="1"/>
              <a:t>autorizado</a:t>
            </a:r>
            <a:endParaRPr lang="en-US" dirty="0"/>
          </a:p>
          <a:p>
            <a:endParaRPr lang="en-US" dirty="0"/>
          </a:p>
          <a:p>
            <a:endParaRPr lang="en-US" dirty="0"/>
          </a:p>
          <a:p>
            <a:endParaRPr lang="en-US" dirty="0"/>
          </a:p>
          <a:p>
            <a:endParaRPr lang="en-US" dirty="0"/>
          </a:p>
        </p:txBody>
      </p:sp>
      <p:cxnSp>
        <p:nvCxnSpPr>
          <p:cNvPr id="8" name="Straight Arrow Connector 7"/>
          <p:cNvCxnSpPr/>
          <p:nvPr/>
        </p:nvCxnSpPr>
        <p:spPr>
          <a:xfrm>
            <a:off x="838200" y="5478833"/>
            <a:ext cx="74676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762" y="5574268"/>
            <a:ext cx="820096" cy="369332"/>
          </a:xfrm>
          <a:prstGeom prst="rect">
            <a:avLst/>
          </a:prstGeom>
          <a:noFill/>
        </p:spPr>
        <p:txBody>
          <a:bodyPr wrap="none" rtlCol="0">
            <a:spAutoFit/>
          </a:bodyPr>
          <a:lstStyle/>
          <a:p>
            <a:r>
              <a:rPr lang="en-US" dirty="0"/>
              <a:t>Tempo</a:t>
            </a:r>
          </a:p>
        </p:txBody>
      </p:sp>
      <p:sp>
        <p:nvSpPr>
          <p:cNvPr id="13" name="Rectangle 12"/>
          <p:cNvSpPr/>
          <p:nvPr/>
        </p:nvSpPr>
        <p:spPr>
          <a:xfrm>
            <a:off x="2359152" y="5326433"/>
            <a:ext cx="5260848"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219200" y="4684051"/>
            <a:ext cx="1524000" cy="1665248"/>
          </a:xfrm>
          <a:prstGeom prst="rect">
            <a:avLst/>
          </a:prstGeom>
        </p:spPr>
      </p:pic>
      <p:sp>
        <p:nvSpPr>
          <p:cNvPr id="14" name="TextBox 13"/>
          <p:cNvSpPr txBox="1"/>
          <p:nvPr/>
        </p:nvSpPr>
        <p:spPr>
          <a:xfrm>
            <a:off x="2590800" y="5261901"/>
            <a:ext cx="2519954" cy="369332"/>
          </a:xfrm>
          <a:prstGeom prst="rect">
            <a:avLst/>
          </a:prstGeom>
          <a:noFill/>
        </p:spPr>
        <p:txBody>
          <a:bodyPr wrap="square" rtlCol="0">
            <a:spAutoFit/>
          </a:bodyPr>
          <a:lstStyle/>
          <a:p>
            <a:r>
              <a:rPr lang="en-US" dirty="0" err="1">
                <a:solidFill>
                  <a:schemeClr val="bg1"/>
                </a:solidFill>
              </a:rPr>
              <a:t>Rastos</a:t>
            </a:r>
            <a:r>
              <a:rPr lang="en-US" dirty="0">
                <a:solidFill>
                  <a:schemeClr val="bg1"/>
                </a:solidFill>
              </a:rPr>
              <a:t> </a:t>
            </a:r>
            <a:r>
              <a:rPr lang="en-US" dirty="0" err="1">
                <a:solidFill>
                  <a:schemeClr val="bg1"/>
                </a:solidFill>
              </a:rPr>
              <a:t>digitais</a:t>
            </a:r>
            <a:r>
              <a:rPr lang="en-US" dirty="0">
                <a:solidFill>
                  <a:schemeClr val="bg1"/>
                </a:solidFill>
              </a:rPr>
              <a:t> </a:t>
            </a:r>
          </a:p>
        </p:txBody>
      </p:sp>
      <p:pic>
        <p:nvPicPr>
          <p:cNvPr id="18" name="Picture 17" descr="HollywoodPI-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962401"/>
            <a:ext cx="1249180" cy="1143000"/>
          </a:xfrm>
          <a:prstGeom prst="rect">
            <a:avLst/>
          </a:prstGeom>
        </p:spPr>
      </p:pic>
      <p:sp>
        <p:nvSpPr>
          <p:cNvPr id="19" name="TextBox 18"/>
          <p:cNvSpPr txBox="1"/>
          <p:nvPr/>
        </p:nvSpPr>
        <p:spPr>
          <a:xfrm>
            <a:off x="6377671" y="4078069"/>
            <a:ext cx="2427268" cy="646331"/>
          </a:xfrm>
          <a:prstGeom prst="rect">
            <a:avLst/>
          </a:prstGeom>
          <a:noFill/>
        </p:spPr>
        <p:txBody>
          <a:bodyPr wrap="none" rtlCol="0">
            <a:spAutoFit/>
          </a:bodyPr>
          <a:lstStyle/>
          <a:p>
            <a:r>
              <a:rPr lang="en-US" dirty="0" err="1"/>
              <a:t>Aqui</a:t>
            </a:r>
            <a:r>
              <a:rPr lang="en-US" dirty="0"/>
              <a:t> </a:t>
            </a:r>
            <a:r>
              <a:rPr lang="en-US" dirty="0" err="1"/>
              <a:t>começa</a:t>
            </a:r>
            <a:r>
              <a:rPr lang="en-US" dirty="0"/>
              <a:t> o </a:t>
            </a:r>
            <a:r>
              <a:rPr lang="en-US" dirty="0" err="1"/>
              <a:t>trabalho</a:t>
            </a:r>
            <a:endParaRPr lang="en-US" dirty="0"/>
          </a:p>
          <a:p>
            <a:r>
              <a:rPr lang="en-US" dirty="0"/>
              <a:t>do </a:t>
            </a:r>
            <a:r>
              <a:rPr lang="en-US" dirty="0" err="1"/>
              <a:t>investigador</a:t>
            </a:r>
            <a:r>
              <a:rPr lang="en-US" dirty="0"/>
              <a:t> </a:t>
            </a:r>
            <a:r>
              <a:rPr lang="en-US" dirty="0" err="1"/>
              <a:t>forense</a:t>
            </a:r>
            <a:endParaRPr lang="en-US" dirty="0"/>
          </a:p>
        </p:txBody>
      </p:sp>
      <p:sp>
        <p:nvSpPr>
          <p:cNvPr id="7" name="Oval 6"/>
          <p:cNvSpPr/>
          <p:nvPr/>
        </p:nvSpPr>
        <p:spPr>
          <a:xfrm>
            <a:off x="6248400" y="4977699"/>
            <a:ext cx="838200" cy="81350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5867400" y="5791200"/>
            <a:ext cx="1317990" cy="369332"/>
          </a:xfrm>
          <a:prstGeom prst="rect">
            <a:avLst/>
          </a:prstGeom>
          <a:noFill/>
        </p:spPr>
        <p:txBody>
          <a:bodyPr wrap="none" rtlCol="0">
            <a:spAutoFit/>
          </a:bodyPr>
          <a:lstStyle/>
          <a:p>
            <a:r>
              <a:rPr lang="en-US" dirty="0" err="1">
                <a:solidFill>
                  <a:schemeClr val="tx1">
                    <a:lumMod val="65000"/>
                    <a:lumOff val="35000"/>
                  </a:schemeClr>
                </a:solidFill>
              </a:rPr>
              <a:t>Prova</a:t>
            </a:r>
            <a:r>
              <a:rPr lang="en-US" dirty="0">
                <a:solidFill>
                  <a:schemeClr val="tx1">
                    <a:lumMod val="65000"/>
                    <a:lumOff val="35000"/>
                  </a:schemeClr>
                </a:solidFill>
              </a:rPr>
              <a:t> digital</a:t>
            </a:r>
          </a:p>
        </p:txBody>
      </p:sp>
      <p:pic>
        <p:nvPicPr>
          <p:cNvPr id="16" name="Picture 15" descr="evidenceoveropin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028515"/>
            <a:ext cx="691499" cy="691499"/>
          </a:xfrm>
          <a:prstGeom prst="rect">
            <a:avLst/>
          </a:prstGeom>
        </p:spPr>
      </p:pic>
      <p:sp>
        <p:nvSpPr>
          <p:cNvPr id="17" name="Down Arrow 16"/>
          <p:cNvSpPr/>
          <p:nvPr/>
        </p:nvSpPr>
        <p:spPr>
          <a:xfrm>
            <a:off x="4612858" y="4691666"/>
            <a:ext cx="304800" cy="602033"/>
          </a:xfrm>
          <a:prstGeom prst="downArrow">
            <a:avLst/>
          </a:prstGeom>
          <a:solidFill>
            <a:srgbClr val="373D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175603" y="4038600"/>
            <a:ext cx="1138453" cy="646331"/>
          </a:xfrm>
          <a:prstGeom prst="rect">
            <a:avLst/>
          </a:prstGeom>
          <a:noFill/>
        </p:spPr>
        <p:txBody>
          <a:bodyPr wrap="none" rtlCol="0">
            <a:spAutoFit/>
          </a:bodyPr>
          <a:lstStyle/>
          <a:p>
            <a:pPr algn="ctr"/>
            <a:r>
              <a:rPr lang="en-US" dirty="0" err="1"/>
              <a:t>Incidente</a:t>
            </a:r>
            <a:endParaRPr lang="en-US" dirty="0"/>
          </a:p>
          <a:p>
            <a:pPr algn="ctr"/>
            <a:r>
              <a:rPr lang="en-US" dirty="0" err="1"/>
              <a:t>reportado</a:t>
            </a:r>
            <a:endParaRPr lang="en-US" dirty="0"/>
          </a:p>
        </p:txBody>
      </p:sp>
    </p:spTree>
    <p:extLst>
      <p:ext uri="{BB962C8B-B14F-4D97-AF65-F5344CB8AC3E}">
        <p14:creationId xmlns:p14="http://schemas.microsoft.com/office/powerpoint/2010/main" val="452709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integrity check methods</a:t>
            </a:r>
          </a:p>
        </p:txBody>
      </p:sp>
      <p:sp>
        <p:nvSpPr>
          <p:cNvPr id="4" name="Footer Placeholder 3"/>
          <p:cNvSpPr>
            <a:spLocks noGrp="1"/>
          </p:cNvSpPr>
          <p:nvPr>
            <p:ph type="ftr" sz="quarter" idx="11"/>
          </p:nvPr>
        </p:nvSpPr>
        <p:spPr/>
        <p:txBody>
          <a:bodyPr/>
          <a:lstStyle/>
          <a:p>
            <a:r>
              <a:rPr lang="en-US"/>
              <a:t>CSF - Nuno Santos</a:t>
            </a:r>
            <a:endParaRPr lang="en-US" dirty="0"/>
          </a:p>
        </p:txBody>
      </p:sp>
      <p:graphicFrame>
        <p:nvGraphicFramePr>
          <p:cNvPr id="7" name="Group 66"/>
          <p:cNvGraphicFramePr>
            <a:graphicFrameLocks/>
          </p:cNvGraphicFramePr>
          <p:nvPr>
            <p:extLst/>
          </p:nvPr>
        </p:nvGraphicFramePr>
        <p:xfrm>
          <a:off x="533400" y="1286256"/>
          <a:ext cx="8229600" cy="4962144"/>
        </p:xfrm>
        <a:graphic>
          <a:graphicData uri="http://schemas.openxmlformats.org/drawingml/2006/table">
            <a:tbl>
              <a:tblPr/>
              <a:tblGrid>
                <a:gridCol w="1544918">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1182407">
                  <a:extLst>
                    <a:ext uri="{9D8B030D-6E8A-4147-A177-3AD203B41FA5}">
                      <a16:colId xmlns:a16="http://schemas.microsoft.com/office/drawing/2014/main" val="20002"/>
                    </a:ext>
                  </a:extLst>
                </a:gridCol>
                <a:gridCol w="16462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304800">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Integrity check method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Description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Common Types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Advantages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Disadvantages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31888">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Checksum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Method for checking for errors in digital data.  Uses 16- or 32-bit polynomial to compute 16 or 32 bit integer result.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CRC-16</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CRC-32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Easy to compute</a:t>
                      </a:r>
                    </a:p>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Fast</a:t>
                      </a:r>
                    </a:p>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Small data storage</a:t>
                      </a:r>
                    </a:p>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Useful for detecting random errors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Low assurance against malicious attack</a:t>
                      </a:r>
                    </a:p>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 Simple to create data with matching checksum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33475">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One-Way Hash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Method for protecting data against unauthorized change.  Produces fixed length large integer (80~240 bits) representing digital data.  Implements </a:t>
                      </a:r>
                      <a:r>
                        <a:rPr kumimoji="0" lang="en-US" sz="1200" b="0" i="0" u="sng" strike="noStrike" cap="none" normalizeH="0" baseline="0" dirty="0">
                          <a:ln>
                            <a:noFill/>
                          </a:ln>
                          <a:solidFill>
                            <a:schemeClr val="tx1"/>
                          </a:solidFill>
                          <a:effectLst>
                            <a:outerShdw blurRad="38100" dist="38100" dir="2700000" algn="tl">
                              <a:srgbClr val="000000"/>
                            </a:outerShdw>
                          </a:effectLst>
                          <a:latin typeface="Verdana" pitchFamily="34" charset="0"/>
                        </a:rPr>
                        <a:t>one-way</a:t>
                      </a: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 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SHA-1</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MD5</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MD4</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MD2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Easy to compute</a:t>
                      </a:r>
                    </a:p>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Can detect both random errors and malicious alterations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Must maintain secure storage of hash values</a:t>
                      </a:r>
                    </a:p>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Does not bind identity with data</a:t>
                      </a:r>
                    </a:p>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Does not bind time with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31888">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a:ln>
                            <a:noFill/>
                          </a:ln>
                          <a:solidFill>
                            <a:schemeClr val="tx1"/>
                          </a:solidFill>
                          <a:effectLst>
                            <a:outerShdw blurRad="38100" dist="38100" dir="2700000" algn="tl">
                              <a:srgbClr val="000000"/>
                            </a:outerShdw>
                          </a:effectLst>
                          <a:latin typeface="Verdana" pitchFamily="34" charset="0"/>
                        </a:rPr>
                        <a:t>Digital Signature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Secure method for binding identity of signer with digital data integrity methods such as one-way hash values.  Uses </a:t>
                      </a:r>
                      <a:r>
                        <a:rPr kumimoji="0" lang="en-US" sz="1200" b="0" i="0" u="sng" strike="noStrike" cap="none" normalizeH="0" baseline="0" dirty="0">
                          <a:ln>
                            <a:noFill/>
                          </a:ln>
                          <a:solidFill>
                            <a:schemeClr val="tx1"/>
                          </a:solidFill>
                          <a:effectLst>
                            <a:outerShdw blurRad="38100" dist="38100" dir="2700000" algn="tl">
                              <a:srgbClr val="000000"/>
                            </a:outerShdw>
                          </a:effectLst>
                          <a:latin typeface="Verdana" pitchFamily="34" charset="0"/>
                        </a:rPr>
                        <a:t>public key</a:t>
                      </a: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 crypto system.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RSA</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DSA</a:t>
                      </a:r>
                    </a:p>
                    <a:p>
                      <a:pPr marL="0" marR="0" lvl="0" indent="0" algn="l" defTabSz="914400" rtl="0" eaLnBrk="1" fontAlgn="base" latinLnBrk="0" hangingPunct="1">
                        <a:lnSpc>
                          <a:spcPct val="100000"/>
                        </a:lnSpc>
                        <a:spcBef>
                          <a:spcPct val="20000"/>
                        </a:spcBef>
                        <a:spcAft>
                          <a:spcPct val="0"/>
                        </a:spcAft>
                        <a:buClr>
                          <a:schemeClr val="tx2"/>
                        </a:buClr>
                        <a:buSzPct val="60000"/>
                        <a:buFont typeface="Wingdings" pitchFamily="2" charset="2"/>
                        <a:buNone/>
                        <a:tabLst/>
                      </a:pPr>
                      <a:r>
                        <a:rPr kumimoji="0" lang="en-US" sz="14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PGP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Binds identity to integrity operation</a:t>
                      </a:r>
                    </a:p>
                    <a:p>
                      <a:pPr marL="168275" marR="0" lvl="0" indent="-168275"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68275" algn="l"/>
                        </a:tabLst>
                      </a:pPr>
                      <a:r>
                        <a:rPr kumimoji="0" lang="en-US" sz="1200" b="0" i="0" u="none" strike="noStrike" cap="none" normalizeH="0" baseline="0">
                          <a:ln>
                            <a:noFill/>
                          </a:ln>
                          <a:solidFill>
                            <a:schemeClr val="tx1"/>
                          </a:solidFill>
                          <a:effectLst>
                            <a:outerShdw blurRad="38100" dist="38100" dir="2700000" algn="tl">
                              <a:srgbClr val="000000"/>
                            </a:outerShdw>
                          </a:effectLst>
                          <a:latin typeface="Verdana" pitchFamily="34" charset="0"/>
                        </a:rPr>
                        <a:t>Prevents unauthorized regeneration of signature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Slow</a:t>
                      </a:r>
                    </a:p>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Must protect private key</a:t>
                      </a:r>
                    </a:p>
                    <a:p>
                      <a:pPr marL="122238" marR="0" lvl="0" indent="-122238" algn="l" defTabSz="914400" rtl="0" eaLnBrk="1" fontAlgn="base" latinLnBrk="0" hangingPunct="1">
                        <a:lnSpc>
                          <a:spcPct val="100000"/>
                        </a:lnSpc>
                        <a:spcBef>
                          <a:spcPct val="20000"/>
                        </a:spcBef>
                        <a:spcAft>
                          <a:spcPct val="0"/>
                        </a:spcAft>
                        <a:buClr>
                          <a:schemeClr val="tx2"/>
                        </a:buClr>
                        <a:buSzPct val="60000"/>
                        <a:buFont typeface="Wingdings" pitchFamily="2" charset="2"/>
                        <a:buChar char="u"/>
                        <a:tabLst>
                          <a:tab pos="122238" algn="l"/>
                        </a:tabLst>
                      </a:pPr>
                      <a:r>
                        <a:rPr kumimoji="0" lang="en-US" sz="1200" b="0" i="0" u="none" strike="noStrike" cap="none" normalizeH="0" baseline="0" dirty="0">
                          <a:ln>
                            <a:noFill/>
                          </a:ln>
                          <a:solidFill>
                            <a:schemeClr val="tx1"/>
                          </a:solidFill>
                          <a:effectLst>
                            <a:outerShdw blurRad="38100" dist="38100" dir="2700000" algn="tl">
                              <a:srgbClr val="000000"/>
                            </a:outerShdw>
                          </a:effectLst>
                          <a:latin typeface="Verdana" pitchFamily="34" charset="0"/>
                        </a:rPr>
                        <a:t>Does not bind time with data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50</a:t>
            </a:fld>
            <a:endParaRPr lang="en-US" dirty="0"/>
          </a:p>
        </p:txBody>
      </p:sp>
    </p:spTree>
    <p:extLst>
      <p:ext uri="{BB962C8B-B14F-4D97-AF65-F5344CB8AC3E}">
        <p14:creationId xmlns:p14="http://schemas.microsoft.com/office/powerpoint/2010/main" val="1216206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digital evidence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lnSpcReduction="10000"/>
          </a:bodyPr>
          <a:lstStyle/>
          <a:p>
            <a:r>
              <a:rPr lang="en-US" dirty="0"/>
              <a:t>Handle the digital evidence properly (more next class)</a:t>
            </a:r>
          </a:p>
          <a:p>
            <a:pPr lvl="2"/>
            <a:endParaRPr lang="en-US" dirty="0"/>
          </a:p>
          <a:p>
            <a:pPr lvl="1"/>
            <a:r>
              <a:rPr lang="en-US" dirty="0"/>
              <a:t>Other than in exceptional situations, </a:t>
            </a:r>
            <a:r>
              <a:rPr lang="en-US" b="1" dirty="0"/>
              <a:t>never work on original </a:t>
            </a:r>
            <a:r>
              <a:rPr lang="en-US" dirty="0"/>
              <a:t>data sources: </a:t>
            </a:r>
            <a:r>
              <a:rPr lang="en-US" b="1" dirty="0"/>
              <a:t>create a copy </a:t>
            </a:r>
            <a:r>
              <a:rPr lang="en-US" dirty="0"/>
              <a:t>of the original data</a:t>
            </a:r>
          </a:p>
          <a:p>
            <a:pPr lvl="2"/>
            <a:endParaRPr lang="en-US" dirty="0"/>
          </a:p>
          <a:p>
            <a:pPr lvl="1"/>
            <a:r>
              <a:rPr lang="en-US" dirty="0"/>
              <a:t>In a “</a:t>
            </a:r>
            <a:r>
              <a:rPr lang="en-US" b="1" dirty="0"/>
              <a:t>live acquisition</a:t>
            </a:r>
            <a:r>
              <a:rPr lang="en-US" dirty="0"/>
              <a:t>”, use proper procedures to capture data on-site: live forensics vs. post mortem analysis</a:t>
            </a:r>
          </a:p>
          <a:p>
            <a:pPr marL="868680" lvl="3" indent="0">
              <a:buNone/>
            </a:pPr>
            <a:endParaRPr lang="en-US" dirty="0"/>
          </a:p>
          <a:p>
            <a:pPr lvl="1"/>
            <a:r>
              <a:rPr lang="en-US" b="1" dirty="0"/>
              <a:t>Store</a:t>
            </a:r>
            <a:r>
              <a:rPr lang="en-US" dirty="0"/>
              <a:t> the original and the 2</a:t>
            </a:r>
            <a:r>
              <a:rPr lang="en-US" baseline="30000" dirty="0"/>
              <a:t>nd</a:t>
            </a:r>
            <a:r>
              <a:rPr lang="en-US" dirty="0"/>
              <a:t> copy (or other collected evidence) in a secure location where you can control access</a:t>
            </a:r>
          </a:p>
          <a:p>
            <a:pPr lvl="1"/>
            <a:endParaRPr lang="en-US" dirty="0"/>
          </a:p>
          <a:p>
            <a:pPr lvl="1"/>
            <a:r>
              <a:rPr lang="en-US" b="1" dirty="0"/>
              <a:t>Document</a:t>
            </a:r>
            <a:r>
              <a:rPr lang="en-US" dirty="0"/>
              <a:t> </a:t>
            </a:r>
            <a:r>
              <a:rPr lang="en-US" u="sng" dirty="0"/>
              <a:t>all</a:t>
            </a:r>
            <a:r>
              <a:rPr lang="en-US" dirty="0"/>
              <a:t> steps taken to collect the devices from the initial contact through arrival at the forensic lab</a:t>
            </a:r>
          </a:p>
          <a:p>
            <a:pPr lvl="1"/>
            <a:endParaRPr lang="en-US" dirty="0"/>
          </a:p>
          <a:p>
            <a:endParaRPr lang="en-US" dirty="0"/>
          </a:p>
          <a:p>
            <a:pPr lvl="1"/>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51</a:t>
            </a:fld>
            <a:endParaRPr lang="en-US" dirty="0"/>
          </a:p>
        </p:txBody>
      </p:sp>
    </p:spTree>
    <p:extLst>
      <p:ext uri="{BB962C8B-B14F-4D97-AF65-F5344CB8AC3E}">
        <p14:creationId xmlns:p14="http://schemas.microsoft.com/office/powerpoint/2010/main" val="1667045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an imaging tool</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52</a:t>
            </a:fld>
            <a:endParaRPr lang="en-US" dirty="0"/>
          </a:p>
        </p:txBody>
      </p:sp>
      <p:sp>
        <p:nvSpPr>
          <p:cNvPr id="6" name="Content Placeholder 5"/>
          <p:cNvSpPr>
            <a:spLocks noGrp="1"/>
          </p:cNvSpPr>
          <p:nvPr>
            <p:ph sz="quarter" idx="1"/>
          </p:nvPr>
        </p:nvSpPr>
        <p:spPr>
          <a:xfrm>
            <a:off x="457200" y="3810000"/>
            <a:ext cx="8229600" cy="2346960"/>
          </a:xfrm>
        </p:spPr>
        <p:txBody>
          <a:bodyPr>
            <a:normAutofit fontScale="92500" lnSpcReduction="10000"/>
          </a:bodyPr>
          <a:lstStyle/>
          <a:p>
            <a:r>
              <a:rPr lang="en-US" dirty="0"/>
              <a:t>Extract the data using an imaging tool, e.g., </a:t>
            </a:r>
            <a:r>
              <a:rPr lang="en-US" dirty="0" err="1"/>
              <a:t>dd</a:t>
            </a:r>
            <a:endParaRPr lang="en-US" dirty="0"/>
          </a:p>
          <a:p>
            <a:pPr lvl="1"/>
            <a:r>
              <a:rPr lang="en-US" dirty="0"/>
              <a:t>Mount the pen drive read only on forensics station</a:t>
            </a:r>
          </a:p>
          <a:p>
            <a:pPr lvl="1"/>
            <a:r>
              <a:rPr lang="en-US" dirty="0"/>
              <a:t>Use </a:t>
            </a:r>
            <a:r>
              <a:rPr lang="en-US" dirty="0" err="1"/>
              <a:t>dd</a:t>
            </a:r>
            <a:r>
              <a:rPr lang="en-US" dirty="0"/>
              <a:t> to create file containing bitwise image of volume</a:t>
            </a:r>
          </a:p>
          <a:p>
            <a:pPr lvl="1"/>
            <a:r>
              <a:rPr lang="en-US" dirty="0"/>
              <a:t>Compute MD5 of the image file</a:t>
            </a:r>
          </a:p>
          <a:p>
            <a:pPr lvl="1"/>
            <a:r>
              <a:rPr lang="en-US" dirty="0"/>
              <a:t>Create duplicate of the image file and check MD5</a:t>
            </a:r>
          </a:p>
          <a:p>
            <a:pPr lvl="1"/>
            <a:r>
              <a:rPr lang="en-US" dirty="0"/>
              <a:t>Preserve both copies on reliable and access controlled computers</a:t>
            </a:r>
          </a:p>
          <a:p>
            <a:pPr lvl="1"/>
            <a:endParaRPr lang="en-US" dirty="0"/>
          </a:p>
        </p:txBody>
      </p:sp>
      <p:pic>
        <p:nvPicPr>
          <p:cNvPr id="8" name="Picture 7"/>
          <p:cNvPicPr>
            <a:picLocks noChangeAspect="1"/>
          </p:cNvPicPr>
          <p:nvPr/>
        </p:nvPicPr>
        <p:blipFill>
          <a:blip r:embed="rId2"/>
          <a:stretch>
            <a:fillRect/>
          </a:stretch>
        </p:blipFill>
        <p:spPr>
          <a:xfrm>
            <a:off x="1981200" y="1371600"/>
            <a:ext cx="4572000" cy="2328729"/>
          </a:xfrm>
          <a:prstGeom prst="rect">
            <a:avLst/>
          </a:prstGeom>
        </p:spPr>
      </p:pic>
      <p:sp>
        <p:nvSpPr>
          <p:cNvPr id="9" name="Rectangular Callout 8"/>
          <p:cNvSpPr/>
          <p:nvPr/>
        </p:nvSpPr>
        <p:spPr>
          <a:xfrm>
            <a:off x="4648200" y="1541650"/>
            <a:ext cx="4419600" cy="1524000"/>
          </a:xfrm>
          <a:prstGeom prst="wedgeRectCallout">
            <a:avLst>
              <a:gd name="adj1" fmla="val -72582"/>
              <a:gd name="adj2" fmla="val 31338"/>
            </a:avLst>
          </a:prstGeom>
          <a:solidFill>
            <a:srgbClr val="9FB8CD"/>
          </a:solidFill>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t>Let’s create an image of the memory stick so that we can inspect its content while preserving integrity.</a:t>
            </a:r>
          </a:p>
        </p:txBody>
      </p:sp>
    </p:spTree>
    <p:extLst>
      <p:ext uri="{BB962C8B-B14F-4D97-AF65-F5344CB8AC3E}">
        <p14:creationId xmlns:p14="http://schemas.microsoft.com/office/powerpoint/2010/main" val="936736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Analysis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a:t>Using whatever forensic tools you deem necessary, locate and </a:t>
            </a:r>
            <a:r>
              <a:rPr lang="en-US" b="1" dirty="0"/>
              <a:t>extract all material evidence</a:t>
            </a:r>
            <a:r>
              <a:rPr lang="en-US" dirty="0"/>
              <a:t>, both:</a:t>
            </a:r>
          </a:p>
          <a:p>
            <a:pPr lvl="1"/>
            <a:endParaRPr lang="en-US" dirty="0"/>
          </a:p>
          <a:p>
            <a:pPr lvl="1"/>
            <a:r>
              <a:rPr lang="en-US" b="1" dirty="0" err="1"/>
              <a:t>Inculpatory</a:t>
            </a:r>
            <a:r>
              <a:rPr lang="en-US" dirty="0"/>
              <a:t>: </a:t>
            </a:r>
            <a:r>
              <a:rPr lang="en-US" dirty="0">
                <a:cs typeface="Arial" charset="0"/>
              </a:rPr>
              <a:t>evidence that supports a given theory</a:t>
            </a:r>
            <a:endParaRPr lang="en-US" dirty="0"/>
          </a:p>
          <a:p>
            <a:pPr lvl="1"/>
            <a:endParaRPr lang="en-US" dirty="0"/>
          </a:p>
          <a:p>
            <a:pPr lvl="1"/>
            <a:r>
              <a:rPr lang="en-US" b="1" dirty="0"/>
              <a:t>Exculpatory</a:t>
            </a:r>
            <a:r>
              <a:rPr lang="en-US" dirty="0"/>
              <a:t>: </a:t>
            </a:r>
            <a:r>
              <a:rPr lang="en-US" dirty="0">
                <a:cs typeface="Arial" charset="0"/>
              </a:rPr>
              <a:t>evidence that contradicts a given theory</a:t>
            </a:r>
          </a:p>
          <a:p>
            <a:pPr lvl="1"/>
            <a:endParaRPr lang="en-US" dirty="0">
              <a:cs typeface="Arial" charset="0"/>
            </a:endParaRPr>
          </a:p>
          <a:p>
            <a:pPr lvl="1"/>
            <a:endParaRPr lang="en-US" dirty="0">
              <a:cs typeface="Arial" charset="0"/>
            </a:endParaRPr>
          </a:p>
          <a:p>
            <a:r>
              <a:rPr lang="en-US" dirty="0">
                <a:cs typeface="Arial" charset="0"/>
              </a:rPr>
              <a:t>Use court recognized tools and document everything</a:t>
            </a:r>
          </a:p>
          <a:p>
            <a:pPr lvl="1"/>
            <a:endParaRPr lang="en-US" dirty="0">
              <a:cs typeface="Arial" charset="0"/>
            </a:endParaRPr>
          </a:p>
          <a:p>
            <a:pPr lvl="1"/>
            <a:endParaRPr lang="en-US" dirty="0"/>
          </a:p>
          <a:p>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53</a:t>
            </a:fld>
            <a:endParaRPr lang="en-US" dirty="0"/>
          </a:p>
        </p:txBody>
      </p:sp>
    </p:spTree>
    <p:extLst>
      <p:ext uri="{BB962C8B-B14F-4D97-AF65-F5344CB8AC3E}">
        <p14:creationId xmlns:p14="http://schemas.microsoft.com/office/powerpoint/2010/main" val="4055193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Examine existing artifacts looking for evidence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a:t>Overt evidence</a:t>
            </a:r>
          </a:p>
          <a:p>
            <a:pPr lvl="1"/>
            <a:r>
              <a:rPr lang="en-US" dirty="0"/>
              <a:t>Look through your data image for overt evidence. For example, pictures, documents, spreadsheets, etc. that could be evidence</a:t>
            </a:r>
          </a:p>
          <a:p>
            <a:pPr lvl="1"/>
            <a:endParaRPr lang="en-US" dirty="0"/>
          </a:p>
          <a:p>
            <a:r>
              <a:rPr lang="en-US" b="1" dirty="0"/>
              <a:t>Hidden evidence</a:t>
            </a:r>
          </a:p>
          <a:p>
            <a:pPr lvl="1"/>
            <a:r>
              <a:rPr lang="en-US" dirty="0"/>
              <a:t>Look for evidence that the system may have hidden</a:t>
            </a:r>
          </a:p>
          <a:p>
            <a:pPr lvl="1"/>
            <a:endParaRPr lang="en-US" dirty="0"/>
          </a:p>
          <a:p>
            <a:r>
              <a:rPr lang="en-US" b="1" dirty="0"/>
              <a:t>Deleted evidence</a:t>
            </a:r>
          </a:p>
          <a:p>
            <a:pPr lvl="1"/>
            <a:r>
              <a:rPr lang="en-US" dirty="0"/>
              <a:t>Look for evidence that the user may have deleted, but is still recoverable</a:t>
            </a:r>
          </a:p>
          <a:p>
            <a:pPr lvl="1"/>
            <a:endParaRPr lang="en-US" dirty="0"/>
          </a:p>
          <a:p>
            <a:r>
              <a:rPr lang="en-US" b="1" dirty="0"/>
              <a:t>Anti-forensic trails</a:t>
            </a:r>
          </a:p>
          <a:p>
            <a:pPr lvl="1"/>
            <a:r>
              <a:rPr lang="en-US" dirty="0"/>
              <a:t>Look for evidence of anti-forensic techniques being employed. E.g., encryption, ADS, hidden partitions, etc.</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54</a:t>
            </a:fld>
            <a:endParaRPr lang="en-US" dirty="0"/>
          </a:p>
        </p:txBody>
      </p:sp>
    </p:spTree>
    <p:extLst>
      <p:ext uri="{BB962C8B-B14F-4D97-AF65-F5344CB8AC3E}">
        <p14:creationId xmlns:p14="http://schemas.microsoft.com/office/powerpoint/2010/main" val="1457633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dots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382000" cy="4937760"/>
          </a:xfrm>
        </p:spPr>
        <p:txBody>
          <a:bodyPr>
            <a:normAutofit/>
          </a:bodyPr>
          <a:lstStyle/>
          <a:p>
            <a:r>
              <a:rPr lang="en-US" sz="2400" dirty="0"/>
              <a:t>Then, apply the scientific method and critical thinking to address </a:t>
            </a:r>
            <a:r>
              <a:rPr lang="en-US" sz="2400" b="1" dirty="0"/>
              <a:t>the fundamental questions </a:t>
            </a:r>
            <a:r>
              <a:rPr lang="en-US" sz="2400" dirty="0"/>
              <a:t>in an investigation: </a:t>
            </a:r>
            <a:r>
              <a:rPr lang="en-US" sz="2400" b="1" dirty="0"/>
              <a:t>who</a:t>
            </a:r>
            <a:r>
              <a:rPr lang="en-US" sz="2400" dirty="0"/>
              <a:t>, </a:t>
            </a:r>
            <a:r>
              <a:rPr lang="en-US" sz="2400" b="1" dirty="0"/>
              <a:t>what</a:t>
            </a:r>
            <a:r>
              <a:rPr lang="en-US" sz="2400" dirty="0"/>
              <a:t>, </a:t>
            </a:r>
            <a:r>
              <a:rPr lang="en-US" sz="2400" b="1" dirty="0"/>
              <a:t>where</a:t>
            </a:r>
            <a:r>
              <a:rPr lang="en-US" sz="2400" dirty="0"/>
              <a:t>, </a:t>
            </a:r>
            <a:r>
              <a:rPr lang="en-US" sz="2400" b="1" dirty="0"/>
              <a:t>when</a:t>
            </a:r>
            <a:r>
              <a:rPr lang="en-US" sz="2400" dirty="0"/>
              <a:t>, </a:t>
            </a:r>
            <a:r>
              <a:rPr lang="en-US" sz="2400" b="1" dirty="0"/>
              <a:t>how</a:t>
            </a:r>
            <a:r>
              <a:rPr lang="en-US" sz="2400" dirty="0"/>
              <a:t>, &amp;</a:t>
            </a:r>
            <a:r>
              <a:rPr lang="en-US" sz="2400" b="1" dirty="0"/>
              <a:t>why</a:t>
            </a:r>
          </a:p>
          <a:p>
            <a:pPr lvl="1"/>
            <a:endParaRPr lang="en-US" sz="2000" dirty="0"/>
          </a:p>
          <a:p>
            <a:pPr lvl="1"/>
            <a:r>
              <a:rPr lang="en-US" sz="2000" dirty="0"/>
              <a:t>Based on your knowledge of the case, decide what evidence is material to the case</a:t>
            </a:r>
          </a:p>
          <a:p>
            <a:pPr lvl="1"/>
            <a:endParaRPr lang="en-US" sz="2000" dirty="0"/>
          </a:p>
          <a:p>
            <a:pPr lvl="1"/>
            <a:r>
              <a:rPr lang="en-US" sz="2000" dirty="0"/>
              <a:t>Document all your findings as you go so that you can write your final report easier</a:t>
            </a:r>
          </a:p>
          <a:p>
            <a:endParaRPr lang="en-US" sz="2400" dirty="0"/>
          </a:p>
          <a:p>
            <a:r>
              <a:rPr lang="en-US" sz="2400" dirty="0"/>
              <a:t>Analyzing digital evidence aims to help investigators </a:t>
            </a:r>
            <a:r>
              <a:rPr lang="en-US" sz="2400" b="1" dirty="0"/>
              <a:t>reconstruct an offense </a:t>
            </a:r>
            <a:r>
              <a:rPr lang="en-US" sz="2400" dirty="0"/>
              <a:t>and assess the strength of the conclusions</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55</a:t>
            </a:fld>
            <a:endParaRPr lang="en-US" dirty="0"/>
          </a:p>
        </p:txBody>
      </p:sp>
    </p:spTree>
    <p:extLst>
      <p:ext uri="{BB962C8B-B14F-4D97-AF65-F5344CB8AC3E}">
        <p14:creationId xmlns:p14="http://schemas.microsoft.com/office/powerpoint/2010/main" val="38771249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Forms of offense reconstitution</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7" name="Content Placeholder 6"/>
          <p:cNvSpPr>
            <a:spLocks noGrp="1"/>
          </p:cNvSpPr>
          <p:nvPr>
            <p:ph sz="quarter" idx="1"/>
          </p:nvPr>
        </p:nvSpPr>
        <p:spPr>
          <a:xfrm>
            <a:off x="304800" y="1219200"/>
            <a:ext cx="4876800" cy="4937760"/>
          </a:xfrm>
        </p:spPr>
        <p:txBody>
          <a:bodyPr>
            <a:normAutofit fontScale="77500" lnSpcReduction="20000"/>
          </a:bodyPr>
          <a:lstStyle/>
          <a:p>
            <a:endParaRPr lang="en-US" dirty="0"/>
          </a:p>
          <a:p>
            <a:r>
              <a:rPr lang="en-US" b="1" dirty="0"/>
              <a:t>Temporal</a:t>
            </a:r>
            <a:r>
              <a:rPr lang="en-US" dirty="0"/>
              <a:t> (when)</a:t>
            </a:r>
          </a:p>
          <a:p>
            <a:pPr lvl="1"/>
            <a:r>
              <a:rPr lang="en-US" dirty="0"/>
              <a:t>Helps identify sequences and patterns in time of events</a:t>
            </a:r>
          </a:p>
          <a:p>
            <a:pPr lvl="7"/>
            <a:endParaRPr lang="en-US" dirty="0"/>
          </a:p>
          <a:p>
            <a:r>
              <a:rPr lang="en-US" b="1" dirty="0"/>
              <a:t>Relational</a:t>
            </a:r>
            <a:r>
              <a:rPr lang="en-US" dirty="0"/>
              <a:t> (who, what, where): </a:t>
            </a:r>
          </a:p>
          <a:p>
            <a:pPr lvl="1"/>
            <a:r>
              <a:rPr lang="en-US" dirty="0"/>
              <a:t>Components of crime, their positions and interactions</a:t>
            </a:r>
          </a:p>
          <a:p>
            <a:pPr lvl="6"/>
            <a:endParaRPr lang="en-US" dirty="0"/>
          </a:p>
          <a:p>
            <a:r>
              <a:rPr lang="en-US" b="1" dirty="0"/>
              <a:t>Functional</a:t>
            </a:r>
            <a:r>
              <a:rPr lang="en-US" dirty="0"/>
              <a:t> (how)</a:t>
            </a:r>
          </a:p>
          <a:p>
            <a:pPr lvl="1"/>
            <a:r>
              <a:rPr lang="en-US" dirty="0"/>
              <a:t>What was possible and impossible (e.g., check if a suspect’s computer as capable of downloading and displaying the graph files presented as incriminating evidence)</a:t>
            </a:r>
          </a:p>
          <a:p>
            <a:pPr lvl="3"/>
            <a:endParaRPr lang="en-US" dirty="0"/>
          </a:p>
          <a:p>
            <a:pPr lvl="3"/>
            <a:endParaRPr lang="en-US" dirty="0"/>
          </a:p>
          <a:p>
            <a:r>
              <a:rPr lang="en-US" sz="2600" dirty="0"/>
              <a:t>Assuming that evidence has been preserved in forensically sound manner</a:t>
            </a:r>
          </a:p>
        </p:txBody>
      </p:sp>
      <p:pic>
        <p:nvPicPr>
          <p:cNvPr id="2" name="Picture 1"/>
          <p:cNvPicPr>
            <a:picLocks noChangeAspect="1"/>
          </p:cNvPicPr>
          <p:nvPr/>
        </p:nvPicPr>
        <p:blipFill>
          <a:blip r:embed="rId3"/>
          <a:stretch>
            <a:fillRect/>
          </a:stretch>
        </p:blipFill>
        <p:spPr>
          <a:xfrm>
            <a:off x="5334000" y="1905000"/>
            <a:ext cx="3475569" cy="1331068"/>
          </a:xfrm>
          <a:prstGeom prst="rect">
            <a:avLst/>
          </a:prstGeom>
        </p:spPr>
      </p:pic>
      <p:pic>
        <p:nvPicPr>
          <p:cNvPr id="8" name="Picture 7"/>
          <p:cNvPicPr>
            <a:picLocks noChangeAspect="1"/>
          </p:cNvPicPr>
          <p:nvPr/>
        </p:nvPicPr>
        <p:blipFill>
          <a:blip r:embed="rId4"/>
          <a:stretch>
            <a:fillRect/>
          </a:stretch>
        </p:blipFill>
        <p:spPr>
          <a:xfrm>
            <a:off x="5715000" y="4343400"/>
            <a:ext cx="2997200" cy="1147500"/>
          </a:xfrm>
          <a:prstGeom prst="rect">
            <a:avLst/>
          </a:prstGeom>
        </p:spPr>
      </p:pic>
      <p:sp>
        <p:nvSpPr>
          <p:cNvPr id="9" name="TextBox 8"/>
          <p:cNvSpPr txBox="1"/>
          <p:nvPr/>
        </p:nvSpPr>
        <p:spPr>
          <a:xfrm>
            <a:off x="5988891" y="3288268"/>
            <a:ext cx="2439678" cy="369332"/>
          </a:xfrm>
          <a:prstGeom prst="rect">
            <a:avLst/>
          </a:prstGeom>
          <a:noFill/>
        </p:spPr>
        <p:txBody>
          <a:bodyPr wrap="none" rtlCol="0">
            <a:spAutoFit/>
          </a:bodyPr>
          <a:lstStyle/>
          <a:p>
            <a:r>
              <a:rPr lang="en-US" dirty="0"/>
              <a:t>Timeline reconstruction</a:t>
            </a:r>
          </a:p>
        </p:txBody>
      </p:sp>
      <p:sp>
        <p:nvSpPr>
          <p:cNvPr id="10" name="TextBox 9"/>
          <p:cNvSpPr txBox="1"/>
          <p:nvPr/>
        </p:nvSpPr>
        <p:spPr>
          <a:xfrm>
            <a:off x="5971154" y="5567100"/>
            <a:ext cx="2552389" cy="369332"/>
          </a:xfrm>
          <a:prstGeom prst="rect">
            <a:avLst/>
          </a:prstGeom>
          <a:noFill/>
        </p:spPr>
        <p:txBody>
          <a:bodyPr wrap="none" rtlCol="0">
            <a:spAutoFit/>
          </a:bodyPr>
          <a:lstStyle/>
          <a:p>
            <a:r>
              <a:rPr lang="en-US" dirty="0"/>
              <a:t>Relational reconstruction</a:t>
            </a:r>
          </a:p>
        </p:txBody>
      </p:sp>
      <p:sp>
        <p:nvSpPr>
          <p:cNvPr id="11" name="Rectangle 10"/>
          <p:cNvSpPr/>
          <p:nvPr/>
        </p:nvSpPr>
        <p:spPr>
          <a:xfrm>
            <a:off x="5181600" y="1524000"/>
            <a:ext cx="3810000" cy="46329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56</a:t>
            </a:fld>
            <a:endParaRPr lang="en-US" dirty="0"/>
          </a:p>
        </p:txBody>
      </p:sp>
    </p:spTree>
    <p:extLst>
      <p:ext uri="{BB962C8B-B14F-4D97-AF65-F5344CB8AC3E}">
        <p14:creationId xmlns:p14="http://schemas.microsoft.com/office/powerpoint/2010/main" val="1625393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Reporting</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pPr lvl="3"/>
            <a:endParaRPr lang="en-US" sz="1400" dirty="0"/>
          </a:p>
          <a:p>
            <a:r>
              <a:rPr lang="en-US" sz="2400" dirty="0"/>
              <a:t>The work product of your analysis is the </a:t>
            </a:r>
            <a:r>
              <a:rPr lang="en-US" sz="2400" b="1" dirty="0"/>
              <a:t>documentation</a:t>
            </a:r>
          </a:p>
          <a:p>
            <a:endParaRPr lang="en-US" sz="2400" dirty="0"/>
          </a:p>
          <a:p>
            <a:r>
              <a:rPr lang="en-US" sz="2400" dirty="0"/>
              <a:t>Without good documentation, you can’t present a </a:t>
            </a:r>
            <a:r>
              <a:rPr lang="en-US" sz="2400" b="1" dirty="0"/>
              <a:t>robust case</a:t>
            </a:r>
          </a:p>
          <a:p>
            <a:pPr lvl="1"/>
            <a:r>
              <a:rPr lang="en-US" sz="2000" b="1" dirty="0"/>
              <a:t>Must be such that it allows for the reproducibility of findings</a:t>
            </a:r>
          </a:p>
          <a:p>
            <a:endParaRPr lang="en-US" sz="2400" dirty="0"/>
          </a:p>
          <a:p>
            <a:r>
              <a:rPr lang="en-US" sz="2400" dirty="0"/>
              <a:t>5 levels of documentation are needed:</a:t>
            </a:r>
          </a:p>
          <a:p>
            <a:pPr marL="880110" lvl="1" indent="-514350">
              <a:buFont typeface="+mj-lt"/>
              <a:buAutoNum type="arabicPeriod"/>
            </a:pPr>
            <a:r>
              <a:rPr lang="en-US" sz="2000" dirty="0"/>
              <a:t>General case documentation</a:t>
            </a:r>
          </a:p>
          <a:p>
            <a:pPr marL="880110" lvl="1" indent="-514350">
              <a:buFont typeface="+mj-lt"/>
              <a:buAutoNum type="arabicPeriod"/>
            </a:pPr>
            <a:r>
              <a:rPr lang="en-US" sz="2000" dirty="0"/>
              <a:t>Procedural documentation</a:t>
            </a:r>
          </a:p>
          <a:p>
            <a:pPr marL="880110" lvl="1" indent="-514350">
              <a:buFont typeface="+mj-lt"/>
              <a:buAutoNum type="arabicPeriod"/>
            </a:pPr>
            <a:r>
              <a:rPr lang="en-US" sz="2000" dirty="0"/>
              <a:t>Process documentation</a:t>
            </a:r>
          </a:p>
          <a:p>
            <a:pPr marL="880110" lvl="1" indent="-514350">
              <a:buFont typeface="+mj-lt"/>
              <a:buAutoNum type="arabicPeriod"/>
            </a:pPr>
            <a:r>
              <a:rPr lang="en-US" sz="2000" dirty="0"/>
              <a:t>Case timeline</a:t>
            </a:r>
          </a:p>
          <a:p>
            <a:pPr marL="880110" lvl="1" indent="-514350">
              <a:buFont typeface="+mj-lt"/>
              <a:buAutoNum type="arabicPeriod"/>
            </a:pPr>
            <a:r>
              <a:rPr lang="en-US" sz="2000" dirty="0"/>
              <a:t>Evidence chain of custody (already covered)</a:t>
            </a:r>
          </a:p>
          <a:p>
            <a:endParaRPr lang="en-US" sz="2400" dirty="0"/>
          </a:p>
        </p:txBody>
      </p:sp>
      <p:pic>
        <p:nvPicPr>
          <p:cNvPr id="7" name="Picture 6" descr="document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649" y="3505200"/>
            <a:ext cx="2362199" cy="2362199"/>
          </a:xfrm>
          <a:prstGeom prst="rect">
            <a:avLst/>
          </a:prstGeom>
        </p:spPr>
      </p:pic>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57</a:t>
            </a:fld>
            <a:endParaRPr lang="en-US" dirty="0"/>
          </a:p>
        </p:txBody>
      </p:sp>
    </p:spTree>
    <p:extLst>
      <p:ext uri="{BB962C8B-B14F-4D97-AF65-F5344CB8AC3E}">
        <p14:creationId xmlns:p14="http://schemas.microsoft.com/office/powerpoint/2010/main" val="699549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collected documentation</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85000" lnSpcReduction="10000"/>
          </a:bodyPr>
          <a:lstStyle/>
          <a:p>
            <a:r>
              <a:rPr lang="en-US" b="1" dirty="0"/>
              <a:t>General case documentation</a:t>
            </a:r>
          </a:p>
          <a:p>
            <a:pPr lvl="1"/>
            <a:r>
              <a:rPr lang="en-US" dirty="0"/>
              <a:t>Contact information for everyone involved, all legal authorizations</a:t>
            </a:r>
          </a:p>
          <a:p>
            <a:pPr lvl="1"/>
            <a:r>
              <a:rPr lang="en-US" dirty="0"/>
              <a:t>First response documentation: notes, photographs, videos, etc.</a:t>
            </a:r>
          </a:p>
          <a:p>
            <a:pPr lvl="1"/>
            <a:endParaRPr lang="en-US" dirty="0"/>
          </a:p>
          <a:p>
            <a:r>
              <a:rPr lang="en-US" b="1" dirty="0"/>
              <a:t>Procedural documentation</a:t>
            </a:r>
          </a:p>
          <a:p>
            <a:pPr lvl="1"/>
            <a:r>
              <a:rPr lang="en-US" dirty="0"/>
              <a:t>Every task that was performed related to the investigation, list of equipment seized, steps taken and tools used, detailed data analysis</a:t>
            </a:r>
          </a:p>
          <a:p>
            <a:pPr lvl="1"/>
            <a:endParaRPr lang="en-US" dirty="0"/>
          </a:p>
          <a:p>
            <a:r>
              <a:rPr lang="en-US" b="1" dirty="0"/>
              <a:t>Process documentation</a:t>
            </a:r>
          </a:p>
          <a:p>
            <a:pPr lvl="1"/>
            <a:r>
              <a:rPr lang="en-US" dirty="0"/>
              <a:t>User manuals, installation manuals, update history logs, results of testing, README logs</a:t>
            </a:r>
          </a:p>
          <a:p>
            <a:pPr lvl="1"/>
            <a:endParaRPr lang="en-US" dirty="0"/>
          </a:p>
          <a:p>
            <a:r>
              <a:rPr lang="en-US" b="1" dirty="0"/>
              <a:t>Case timeline</a:t>
            </a:r>
          </a:p>
          <a:p>
            <a:pPr lvl="1"/>
            <a:r>
              <a:rPr lang="en-US" dirty="0"/>
              <a:t>Systematic analysis of what transpired, times and dates of related events</a:t>
            </a:r>
          </a:p>
          <a:p>
            <a:pPr lvl="1"/>
            <a:endParaRPr lang="en-US" dirty="0"/>
          </a:p>
          <a:p>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58</a:t>
            </a:fld>
            <a:endParaRPr lang="en-US" dirty="0"/>
          </a:p>
        </p:txBody>
      </p:sp>
    </p:spTree>
    <p:extLst>
      <p:ext uri="{BB962C8B-B14F-4D97-AF65-F5344CB8AC3E}">
        <p14:creationId xmlns:p14="http://schemas.microsoft.com/office/powerpoint/2010/main" val="502758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the final report</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lnSpcReduction="10000"/>
          </a:bodyPr>
          <a:lstStyle/>
          <a:p>
            <a:r>
              <a:rPr lang="en-US" sz="2400" dirty="0"/>
              <a:t>Using the detailed documentation that you have collected:</a:t>
            </a:r>
          </a:p>
          <a:p>
            <a:pPr lvl="1"/>
            <a:endParaRPr lang="en-US" dirty="0"/>
          </a:p>
          <a:p>
            <a:pPr lvl="1"/>
            <a:r>
              <a:rPr lang="en-US" dirty="0"/>
              <a:t>Begin writing the report in a standard format appropriate for the audience</a:t>
            </a:r>
          </a:p>
          <a:p>
            <a:pPr lvl="1"/>
            <a:endParaRPr lang="en-US" dirty="0"/>
          </a:p>
          <a:p>
            <a:pPr lvl="1"/>
            <a:r>
              <a:rPr lang="en-US" dirty="0"/>
              <a:t>Fully explain all </a:t>
            </a:r>
            <a:r>
              <a:rPr lang="en-US" b="1" dirty="0"/>
              <a:t>evidence</a:t>
            </a:r>
            <a:r>
              <a:rPr lang="en-US" dirty="0"/>
              <a:t> that was retrieved</a:t>
            </a:r>
          </a:p>
          <a:p>
            <a:pPr lvl="1"/>
            <a:endParaRPr lang="en-US" dirty="0"/>
          </a:p>
          <a:p>
            <a:pPr lvl="1"/>
            <a:r>
              <a:rPr lang="en-US" dirty="0"/>
              <a:t>Fully explain any </a:t>
            </a:r>
            <a:r>
              <a:rPr lang="en-US" b="1" dirty="0"/>
              <a:t>problems or discrepancies </a:t>
            </a:r>
            <a:r>
              <a:rPr lang="en-US" dirty="0"/>
              <a:t>encountered during your analysis</a:t>
            </a:r>
          </a:p>
          <a:p>
            <a:pPr lvl="1"/>
            <a:endParaRPr lang="en-US" u="sng" dirty="0"/>
          </a:p>
          <a:p>
            <a:pPr lvl="1"/>
            <a:r>
              <a:rPr lang="en-US" b="1" dirty="0"/>
              <a:t>Do not </a:t>
            </a:r>
            <a:r>
              <a:rPr lang="en-US" dirty="0"/>
              <a:t>make any assertions of innocence or guilt; just present the facts as you found them</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59</a:t>
            </a:fld>
            <a:endParaRPr lang="en-US" dirty="0"/>
          </a:p>
        </p:txBody>
      </p:sp>
    </p:spTree>
    <p:extLst>
      <p:ext uri="{BB962C8B-B14F-4D97-AF65-F5344CB8AC3E}">
        <p14:creationId xmlns:p14="http://schemas.microsoft.com/office/powerpoint/2010/main" val="1334303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é</a:t>
            </a:r>
            <a:r>
              <a:rPr lang="en-US" dirty="0"/>
              <a:t> </a:t>
            </a:r>
            <a:r>
              <a:rPr lang="en-US" dirty="0" err="1"/>
              <a:t>prova</a:t>
            </a:r>
            <a:r>
              <a:rPr lang="en-US" dirty="0"/>
              <a:t> digital?</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a:t>
            </a:fld>
            <a:endParaRPr lang="en-US" dirty="0"/>
          </a:p>
        </p:txBody>
      </p:sp>
      <p:sp>
        <p:nvSpPr>
          <p:cNvPr id="6" name="Content Placeholder 5"/>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ontent Placeholder 5"/>
          <p:cNvSpPr txBox="1">
            <a:spLocks/>
          </p:cNvSpPr>
          <p:nvPr/>
        </p:nvSpPr>
        <p:spPr>
          <a:xfrm>
            <a:off x="457200" y="1371600"/>
            <a:ext cx="83820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b="1" dirty="0"/>
          </a:p>
          <a:p>
            <a:r>
              <a:rPr lang="en-US" b="1" dirty="0" err="1"/>
              <a:t>Prova</a:t>
            </a:r>
            <a:r>
              <a:rPr lang="en-US" b="1" dirty="0"/>
              <a:t> digital:</a:t>
            </a:r>
            <a:r>
              <a:rPr lang="en-US" dirty="0"/>
              <a:t> </a:t>
            </a:r>
            <a:r>
              <a:rPr lang="en-US" dirty="0" err="1"/>
              <a:t>consiste</a:t>
            </a:r>
            <a:r>
              <a:rPr lang="en-US" dirty="0"/>
              <a:t> </a:t>
            </a:r>
            <a:r>
              <a:rPr lang="en-US" dirty="0" err="1"/>
              <a:t>em</a:t>
            </a:r>
            <a:r>
              <a:rPr lang="en-US" dirty="0"/>
              <a:t> </a:t>
            </a:r>
            <a:r>
              <a:rPr lang="en-US" dirty="0" err="1"/>
              <a:t>toda</a:t>
            </a:r>
            <a:r>
              <a:rPr lang="en-US" dirty="0"/>
              <a:t> a </a:t>
            </a:r>
            <a:r>
              <a:rPr lang="en-US" dirty="0" err="1"/>
              <a:t>informação</a:t>
            </a:r>
            <a:r>
              <a:rPr lang="en-US" dirty="0"/>
              <a:t> de </a:t>
            </a:r>
            <a:r>
              <a:rPr lang="en-US" dirty="0" err="1"/>
              <a:t>teor</a:t>
            </a:r>
            <a:r>
              <a:rPr lang="en-US" dirty="0"/>
              <a:t> </a:t>
            </a:r>
            <a:r>
              <a:rPr lang="en-US" dirty="0" err="1"/>
              <a:t>probatório</a:t>
            </a:r>
            <a:r>
              <a:rPr lang="en-US" dirty="0"/>
              <a:t> </a:t>
            </a:r>
            <a:r>
              <a:rPr lang="en-US" dirty="0" err="1"/>
              <a:t>armazenada</a:t>
            </a:r>
            <a:r>
              <a:rPr lang="en-US" dirty="0"/>
              <a:t> </a:t>
            </a:r>
            <a:r>
              <a:rPr lang="en-US" dirty="0" err="1"/>
              <a:t>ou</a:t>
            </a:r>
            <a:r>
              <a:rPr lang="en-US" dirty="0"/>
              <a:t> </a:t>
            </a:r>
            <a:r>
              <a:rPr lang="en-US" dirty="0" err="1"/>
              <a:t>transmitida</a:t>
            </a:r>
            <a:r>
              <a:rPr lang="en-US" dirty="0"/>
              <a:t> </a:t>
            </a:r>
            <a:r>
              <a:rPr lang="en-US" dirty="0" err="1"/>
              <a:t>em</a:t>
            </a:r>
            <a:r>
              <a:rPr lang="en-US" dirty="0"/>
              <a:t> </a:t>
            </a:r>
            <a:r>
              <a:rPr lang="en-US" dirty="0" err="1"/>
              <a:t>formato</a:t>
            </a:r>
            <a:r>
              <a:rPr lang="en-US" dirty="0"/>
              <a:t> digital que </a:t>
            </a:r>
            <a:r>
              <a:rPr lang="en-US" dirty="0" err="1"/>
              <a:t>possa</a:t>
            </a:r>
            <a:r>
              <a:rPr lang="en-US" dirty="0"/>
              <a:t> </a:t>
            </a:r>
            <a:r>
              <a:rPr lang="en-US" dirty="0" err="1"/>
              <a:t>ser</a:t>
            </a:r>
            <a:r>
              <a:rPr lang="en-US" dirty="0"/>
              <a:t> </a:t>
            </a:r>
            <a:r>
              <a:rPr lang="en-US" dirty="0" err="1"/>
              <a:t>usada</a:t>
            </a:r>
            <a:r>
              <a:rPr lang="en-US" dirty="0"/>
              <a:t> </a:t>
            </a:r>
            <a:r>
              <a:rPr lang="en-US" dirty="0" err="1"/>
              <a:t>em</a:t>
            </a:r>
            <a:r>
              <a:rPr lang="en-US" dirty="0"/>
              <a:t> tribunal</a:t>
            </a:r>
          </a:p>
          <a:p>
            <a:pPr marL="274320" lvl="1" indent="0">
              <a:buNone/>
            </a:pPr>
            <a:endParaRPr lang="en-US" dirty="0"/>
          </a:p>
          <a:p>
            <a:pPr lvl="1"/>
            <a:r>
              <a:rPr lang="en-US" dirty="0"/>
              <a:t>Ex., emails, </a:t>
            </a:r>
            <a:r>
              <a:rPr lang="en-US" dirty="0" err="1"/>
              <a:t>fotografias</a:t>
            </a:r>
            <a:r>
              <a:rPr lang="en-US" dirty="0"/>
              <a:t> </a:t>
            </a:r>
            <a:r>
              <a:rPr lang="en-US" dirty="0" err="1"/>
              <a:t>digitais</a:t>
            </a:r>
            <a:r>
              <a:rPr lang="en-US" dirty="0"/>
              <a:t>, </a:t>
            </a:r>
            <a:r>
              <a:rPr lang="en-US" dirty="0" err="1"/>
              <a:t>registos</a:t>
            </a:r>
            <a:r>
              <a:rPr lang="en-US" dirty="0"/>
              <a:t> de </a:t>
            </a:r>
            <a:r>
              <a:rPr lang="en-US" dirty="0" err="1"/>
              <a:t>transações</a:t>
            </a:r>
            <a:r>
              <a:rPr lang="en-US" dirty="0"/>
              <a:t> ATM, bases de dados, backups, etc.</a:t>
            </a:r>
          </a:p>
          <a:p>
            <a:pPr lvl="1"/>
            <a:endParaRPr lang="en-US" dirty="0"/>
          </a:p>
          <a:p>
            <a:r>
              <a:rPr lang="en-US" dirty="0"/>
              <a:t>O objectivo da </a:t>
            </a:r>
            <a:r>
              <a:rPr lang="en-US" b="1" dirty="0" err="1"/>
              <a:t>segurança</a:t>
            </a:r>
            <a:r>
              <a:rPr lang="en-US" b="1" dirty="0"/>
              <a:t> </a:t>
            </a:r>
            <a:r>
              <a:rPr lang="en-US" b="1" dirty="0" err="1"/>
              <a:t>forense</a:t>
            </a:r>
            <a:r>
              <a:rPr lang="en-US" b="1" dirty="0"/>
              <a:t> </a:t>
            </a:r>
            <a:r>
              <a:rPr lang="en-US" dirty="0" err="1"/>
              <a:t>consiste</a:t>
            </a:r>
            <a:r>
              <a:rPr lang="en-US" dirty="0"/>
              <a:t> </a:t>
            </a:r>
            <a:r>
              <a:rPr lang="en-US" dirty="0" err="1"/>
              <a:t>em</a:t>
            </a:r>
            <a:r>
              <a:rPr lang="en-US" dirty="0"/>
              <a:t> </a:t>
            </a:r>
            <a:r>
              <a:rPr lang="en-US" dirty="0" err="1"/>
              <a:t>explicar</a:t>
            </a:r>
            <a:r>
              <a:rPr lang="en-US" dirty="0"/>
              <a:t> o </a:t>
            </a:r>
            <a:r>
              <a:rPr lang="en-US" dirty="0" err="1"/>
              <a:t>estado</a:t>
            </a:r>
            <a:r>
              <a:rPr lang="en-US" dirty="0"/>
              <a:t> actual de um </a:t>
            </a:r>
            <a:r>
              <a:rPr lang="en-US" dirty="0" err="1"/>
              <a:t>determinado</a:t>
            </a:r>
            <a:r>
              <a:rPr lang="en-US" dirty="0"/>
              <a:t> </a:t>
            </a:r>
            <a:r>
              <a:rPr lang="en-US" dirty="0" err="1"/>
              <a:t>rasto</a:t>
            </a:r>
            <a:r>
              <a:rPr lang="en-US" dirty="0"/>
              <a:t> digital</a:t>
            </a:r>
          </a:p>
          <a:p>
            <a:endParaRPr lang="en-US" dirty="0"/>
          </a:p>
          <a:p>
            <a:endParaRPr lang="en-US" dirty="0"/>
          </a:p>
          <a:p>
            <a:endParaRPr lang="en-US" dirty="0"/>
          </a:p>
          <a:p>
            <a:pPr marL="0" indent="0">
              <a:buNone/>
            </a:pPr>
            <a:endParaRPr lang="en-US" b="1" dirty="0"/>
          </a:p>
        </p:txBody>
      </p:sp>
    </p:spTree>
    <p:extLst>
      <p:ext uri="{BB962C8B-B14F-4D97-AF65-F5344CB8AC3E}">
        <p14:creationId xmlns:p14="http://schemas.microsoft.com/office/powerpoint/2010/main" val="965887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final report [Crawford15]</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60</a:t>
            </a:fld>
            <a:endParaRPr lang="en-US" dirty="0"/>
          </a:p>
        </p:txBody>
      </p:sp>
      <p:pic>
        <p:nvPicPr>
          <p:cNvPr id="3" name="Picture 2"/>
          <p:cNvPicPr>
            <a:picLocks noChangeAspect="1"/>
          </p:cNvPicPr>
          <p:nvPr/>
        </p:nvPicPr>
        <p:blipFill>
          <a:blip r:embed="rId2"/>
          <a:stretch>
            <a:fillRect/>
          </a:stretch>
        </p:blipFill>
        <p:spPr>
          <a:xfrm>
            <a:off x="862858" y="1219200"/>
            <a:ext cx="3461980" cy="5029200"/>
          </a:xfrm>
          <a:prstGeom prst="rect">
            <a:avLst/>
          </a:prstGeom>
          <a:ln>
            <a:solidFill>
              <a:srgbClr val="000000"/>
            </a:solidFill>
          </a:ln>
        </p:spPr>
      </p:pic>
      <p:pic>
        <p:nvPicPr>
          <p:cNvPr id="5" name="Picture 4"/>
          <p:cNvPicPr>
            <a:picLocks noChangeAspect="1"/>
          </p:cNvPicPr>
          <p:nvPr/>
        </p:nvPicPr>
        <p:blipFill>
          <a:blip r:embed="rId3"/>
          <a:stretch>
            <a:fillRect/>
          </a:stretch>
        </p:blipFill>
        <p:spPr>
          <a:xfrm>
            <a:off x="5105400" y="1219200"/>
            <a:ext cx="3528483" cy="5081015"/>
          </a:xfrm>
          <a:prstGeom prst="rect">
            <a:avLst/>
          </a:prstGeom>
          <a:ln>
            <a:solidFill>
              <a:srgbClr val="000000"/>
            </a:solidFill>
          </a:ln>
        </p:spPr>
      </p:pic>
    </p:spTree>
    <p:extLst>
      <p:ext uri="{BB962C8B-B14F-4D97-AF65-F5344CB8AC3E}">
        <p14:creationId xmlns:p14="http://schemas.microsoft.com/office/powerpoint/2010/main" val="95618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61</a:t>
            </a:fld>
            <a:endParaRPr lang="en-US" dirty="0"/>
          </a:p>
        </p:txBody>
      </p:sp>
      <p:pic>
        <p:nvPicPr>
          <p:cNvPr id="7" name="Picture 6"/>
          <p:cNvPicPr>
            <a:picLocks noChangeAspect="1"/>
          </p:cNvPicPr>
          <p:nvPr/>
        </p:nvPicPr>
        <p:blipFill>
          <a:blip r:embed="rId3"/>
          <a:stretch>
            <a:fillRect/>
          </a:stretch>
        </p:blipFill>
        <p:spPr>
          <a:xfrm>
            <a:off x="381000" y="221201"/>
            <a:ext cx="3845435" cy="5795542"/>
          </a:xfrm>
          <a:prstGeom prst="rect">
            <a:avLst/>
          </a:prstGeom>
          <a:ln>
            <a:solidFill>
              <a:srgbClr val="000000"/>
            </a:solidFill>
          </a:ln>
        </p:spPr>
      </p:pic>
      <p:pic>
        <p:nvPicPr>
          <p:cNvPr id="8" name="Picture 7"/>
          <p:cNvPicPr>
            <a:picLocks noChangeAspect="1"/>
          </p:cNvPicPr>
          <p:nvPr/>
        </p:nvPicPr>
        <p:blipFill>
          <a:blip r:embed="rId4"/>
          <a:stretch>
            <a:fillRect/>
          </a:stretch>
        </p:blipFill>
        <p:spPr>
          <a:xfrm>
            <a:off x="4419600" y="221201"/>
            <a:ext cx="4420298" cy="6027199"/>
          </a:xfrm>
          <a:prstGeom prst="rect">
            <a:avLst/>
          </a:prstGeom>
          <a:ln>
            <a:solidFill>
              <a:srgbClr val="000000"/>
            </a:solidFill>
          </a:ln>
        </p:spPr>
      </p:pic>
    </p:spTree>
    <p:extLst>
      <p:ext uri="{BB962C8B-B14F-4D97-AF65-F5344CB8AC3E}">
        <p14:creationId xmlns:p14="http://schemas.microsoft.com/office/powerpoint/2010/main" val="4043724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62</a:t>
            </a:fld>
            <a:endParaRPr lang="en-US" dirty="0"/>
          </a:p>
        </p:txBody>
      </p:sp>
      <p:pic>
        <p:nvPicPr>
          <p:cNvPr id="7" name="Picture 6"/>
          <p:cNvPicPr>
            <a:picLocks noChangeAspect="1"/>
          </p:cNvPicPr>
          <p:nvPr/>
        </p:nvPicPr>
        <p:blipFill>
          <a:blip r:embed="rId2"/>
          <a:stretch>
            <a:fillRect/>
          </a:stretch>
        </p:blipFill>
        <p:spPr>
          <a:xfrm>
            <a:off x="304800" y="201446"/>
            <a:ext cx="4088854" cy="5887362"/>
          </a:xfrm>
          <a:prstGeom prst="rect">
            <a:avLst/>
          </a:prstGeom>
          <a:ln>
            <a:solidFill>
              <a:schemeClr val="tx1"/>
            </a:solidFill>
          </a:ln>
        </p:spPr>
      </p:pic>
      <p:pic>
        <p:nvPicPr>
          <p:cNvPr id="8" name="Picture 7"/>
          <p:cNvPicPr>
            <a:picLocks noChangeAspect="1"/>
          </p:cNvPicPr>
          <p:nvPr/>
        </p:nvPicPr>
        <p:blipFill>
          <a:blip r:embed="rId3"/>
          <a:stretch>
            <a:fillRect/>
          </a:stretch>
        </p:blipFill>
        <p:spPr>
          <a:xfrm>
            <a:off x="4780520" y="212064"/>
            <a:ext cx="3906280" cy="6112536"/>
          </a:xfrm>
          <a:prstGeom prst="rect">
            <a:avLst/>
          </a:prstGeom>
          <a:ln>
            <a:solidFill>
              <a:srgbClr val="000000"/>
            </a:solidFill>
          </a:ln>
        </p:spPr>
      </p:pic>
    </p:spTree>
    <p:extLst>
      <p:ext uri="{BB962C8B-B14F-4D97-AF65-F5344CB8AC3E}">
        <p14:creationId xmlns:p14="http://schemas.microsoft.com/office/powerpoint/2010/main" val="466064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63</a:t>
            </a:fld>
            <a:endParaRPr lang="en-US" dirty="0"/>
          </a:p>
        </p:txBody>
      </p:sp>
      <p:pic>
        <p:nvPicPr>
          <p:cNvPr id="7" name="Picture 6"/>
          <p:cNvPicPr>
            <a:picLocks noChangeAspect="1"/>
          </p:cNvPicPr>
          <p:nvPr/>
        </p:nvPicPr>
        <p:blipFill>
          <a:blip r:embed="rId2"/>
          <a:stretch>
            <a:fillRect/>
          </a:stretch>
        </p:blipFill>
        <p:spPr>
          <a:xfrm>
            <a:off x="460248" y="181304"/>
            <a:ext cx="3806952" cy="6067096"/>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4805700" y="181304"/>
            <a:ext cx="3881100" cy="6067096"/>
          </a:xfrm>
          <a:prstGeom prst="rect">
            <a:avLst/>
          </a:prstGeom>
          <a:ln>
            <a:solidFill>
              <a:srgbClr val="000000"/>
            </a:solidFill>
          </a:ln>
        </p:spPr>
      </p:pic>
    </p:spTree>
    <p:extLst>
      <p:ext uri="{BB962C8B-B14F-4D97-AF65-F5344CB8AC3E}">
        <p14:creationId xmlns:p14="http://schemas.microsoft.com/office/powerpoint/2010/main" val="41216559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process models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a:bodyPr>
          <a:lstStyle/>
          <a:p>
            <a:r>
              <a:rPr lang="en-US" sz="2400" dirty="0"/>
              <a:t>The Casey 2001 model expands the previous model to 6 steps:</a:t>
            </a:r>
          </a:p>
          <a:p>
            <a:pPr lvl="4"/>
            <a:endParaRPr lang="en-US" sz="1200" dirty="0"/>
          </a:p>
          <a:p>
            <a:pPr marL="731520" lvl="1" indent="-457200">
              <a:buFont typeface="+mj-lt"/>
              <a:buAutoNum type="arabicPeriod"/>
            </a:pPr>
            <a:r>
              <a:rPr lang="en-US" sz="2000" dirty="0"/>
              <a:t>Identification / assessment</a:t>
            </a:r>
          </a:p>
          <a:p>
            <a:pPr marL="731520" lvl="1" indent="-457200">
              <a:buFont typeface="+mj-lt"/>
              <a:buAutoNum type="arabicPeriod"/>
            </a:pPr>
            <a:r>
              <a:rPr lang="en-US" sz="2000" dirty="0"/>
              <a:t>Collection / acquisition</a:t>
            </a:r>
          </a:p>
          <a:p>
            <a:pPr marL="731520" lvl="1" indent="-457200">
              <a:buFont typeface="+mj-lt"/>
              <a:buAutoNum type="arabicPeriod"/>
            </a:pPr>
            <a:r>
              <a:rPr lang="en-US" sz="2000" dirty="0"/>
              <a:t>Preservation</a:t>
            </a:r>
          </a:p>
          <a:p>
            <a:pPr marL="731520" lvl="1" indent="-457200">
              <a:buFont typeface="+mj-lt"/>
              <a:buAutoNum type="arabicPeriod"/>
            </a:pPr>
            <a:r>
              <a:rPr lang="en-US" sz="2000" dirty="0"/>
              <a:t>Examination</a:t>
            </a:r>
          </a:p>
          <a:p>
            <a:pPr marL="731520" lvl="1" indent="-457200">
              <a:buFont typeface="+mj-lt"/>
              <a:buAutoNum type="arabicPeriod"/>
            </a:pPr>
            <a:r>
              <a:rPr lang="en-US" sz="2000" dirty="0"/>
              <a:t>Analysis</a:t>
            </a:r>
          </a:p>
          <a:p>
            <a:pPr marL="731520" lvl="1" indent="-457200">
              <a:buFont typeface="+mj-lt"/>
              <a:buAutoNum type="arabicPeriod"/>
            </a:pPr>
            <a:r>
              <a:rPr lang="en-US" sz="2000" dirty="0"/>
              <a:t>Reporting</a:t>
            </a:r>
          </a:p>
          <a:p>
            <a:pPr marL="0" indent="0">
              <a:buNone/>
            </a:pPr>
            <a:endParaRPr lang="en-US" sz="2400" dirty="0"/>
          </a:p>
          <a:p>
            <a:r>
              <a:rPr lang="en-US" sz="2400" dirty="0"/>
              <a:t>Main differences:</a:t>
            </a:r>
          </a:p>
          <a:p>
            <a:pPr lvl="1"/>
            <a:r>
              <a:rPr lang="en-US" sz="2000" dirty="0"/>
              <a:t>Emphasizes the importance (and process) of preserving the data</a:t>
            </a:r>
          </a:p>
          <a:p>
            <a:pPr lvl="1"/>
            <a:r>
              <a:rPr lang="en-US" sz="2000" dirty="0"/>
              <a:t>Distinguishes between the process of examination and analysis, whereas Kruse considered them to be two parts of a single process</a:t>
            </a:r>
          </a:p>
          <a:p>
            <a:endParaRPr lang="en-US" sz="2400" dirty="0"/>
          </a:p>
          <a:p>
            <a:endParaRPr lang="en-US" sz="2400" dirty="0"/>
          </a:p>
          <a:p>
            <a:endParaRPr lang="en-US" sz="2400" dirty="0"/>
          </a:p>
        </p:txBody>
      </p:sp>
      <p:sp>
        <p:nvSpPr>
          <p:cNvPr id="23" name="Right Brace 22"/>
          <p:cNvSpPr/>
          <p:nvPr/>
        </p:nvSpPr>
        <p:spPr>
          <a:xfrm>
            <a:off x="4648200" y="1981200"/>
            <a:ext cx="2286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e 23"/>
          <p:cNvSpPr/>
          <p:nvPr/>
        </p:nvSpPr>
        <p:spPr>
          <a:xfrm>
            <a:off x="4648200" y="2362200"/>
            <a:ext cx="228600" cy="609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ight Brace 24"/>
          <p:cNvSpPr/>
          <p:nvPr/>
        </p:nvSpPr>
        <p:spPr>
          <a:xfrm>
            <a:off x="4642446" y="2971800"/>
            <a:ext cx="228600" cy="6096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ight Brace 25"/>
          <p:cNvSpPr/>
          <p:nvPr/>
        </p:nvSpPr>
        <p:spPr>
          <a:xfrm>
            <a:off x="4648200" y="3581400"/>
            <a:ext cx="228600" cy="381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5181600" y="1981200"/>
            <a:ext cx="1633781" cy="2031325"/>
          </a:xfrm>
          <a:prstGeom prst="rect">
            <a:avLst/>
          </a:prstGeom>
          <a:noFill/>
        </p:spPr>
        <p:txBody>
          <a:bodyPr wrap="none" rtlCol="0">
            <a:spAutoFit/>
          </a:bodyPr>
          <a:lstStyle/>
          <a:p>
            <a:pPr marL="342900" indent="-342900">
              <a:buFont typeface="+mj-lt"/>
              <a:buAutoNum type="arabicPeriod"/>
            </a:pPr>
            <a:r>
              <a:rPr lang="en-US" dirty="0">
                <a:solidFill>
                  <a:srgbClr val="955E4B"/>
                </a:solidFill>
              </a:rPr>
              <a:t>Assessment</a:t>
            </a:r>
          </a:p>
          <a:p>
            <a:pPr marL="342900" indent="-342900">
              <a:buFont typeface="+mj-lt"/>
              <a:buAutoNum type="arabicPeriod"/>
            </a:pPr>
            <a:endParaRPr lang="en-US" dirty="0">
              <a:solidFill>
                <a:srgbClr val="955E4B"/>
              </a:solidFill>
            </a:endParaRPr>
          </a:p>
          <a:p>
            <a:pPr marL="342900" indent="-342900">
              <a:buFont typeface="+mj-lt"/>
              <a:buAutoNum type="arabicPeriod"/>
            </a:pPr>
            <a:r>
              <a:rPr lang="en-US" dirty="0">
                <a:solidFill>
                  <a:srgbClr val="955E4B"/>
                </a:solidFill>
              </a:rPr>
              <a:t>Acquisition</a:t>
            </a:r>
          </a:p>
          <a:p>
            <a:pPr marL="342900" indent="-342900">
              <a:buFont typeface="+mj-lt"/>
              <a:buAutoNum type="arabicPeriod"/>
            </a:pPr>
            <a:endParaRPr lang="en-US" dirty="0">
              <a:solidFill>
                <a:srgbClr val="955E4B"/>
              </a:solidFill>
            </a:endParaRPr>
          </a:p>
          <a:p>
            <a:pPr marL="342900" indent="-342900">
              <a:buFont typeface="+mj-lt"/>
              <a:buAutoNum type="arabicPeriod"/>
            </a:pPr>
            <a:r>
              <a:rPr lang="en-US" dirty="0">
                <a:solidFill>
                  <a:srgbClr val="955E4B"/>
                </a:solidFill>
              </a:rPr>
              <a:t>Analysis</a:t>
            </a:r>
          </a:p>
          <a:p>
            <a:pPr marL="342900" indent="-342900">
              <a:buFont typeface="+mj-lt"/>
              <a:buAutoNum type="arabicPeriod"/>
            </a:pPr>
            <a:endParaRPr lang="en-US" dirty="0">
              <a:solidFill>
                <a:srgbClr val="955E4B"/>
              </a:solidFill>
            </a:endParaRPr>
          </a:p>
          <a:p>
            <a:pPr marL="342900" indent="-342900">
              <a:buFont typeface="+mj-lt"/>
              <a:buAutoNum type="arabicPeriod"/>
            </a:pPr>
            <a:r>
              <a:rPr lang="en-US" dirty="0">
                <a:solidFill>
                  <a:srgbClr val="955E4B"/>
                </a:solidFill>
              </a:rPr>
              <a:t>Reporting</a:t>
            </a:r>
          </a:p>
        </p:txBody>
      </p:sp>
      <p:sp>
        <p:nvSpPr>
          <p:cNvPr id="28" name="TextBox 27"/>
          <p:cNvSpPr txBox="1"/>
          <p:nvPr/>
        </p:nvSpPr>
        <p:spPr>
          <a:xfrm>
            <a:off x="7162800" y="2787134"/>
            <a:ext cx="1392817" cy="369332"/>
          </a:xfrm>
          <a:prstGeom prst="rect">
            <a:avLst/>
          </a:prstGeom>
          <a:noFill/>
        </p:spPr>
        <p:txBody>
          <a:bodyPr wrap="none" rtlCol="0">
            <a:spAutoFit/>
          </a:bodyPr>
          <a:lstStyle/>
          <a:p>
            <a:r>
              <a:rPr lang="en-US" dirty="0">
                <a:solidFill>
                  <a:srgbClr val="955E4B"/>
                </a:solidFill>
              </a:rPr>
              <a:t>Kruse Model</a:t>
            </a:r>
          </a:p>
        </p:txBody>
      </p:sp>
      <p:sp>
        <p:nvSpPr>
          <p:cNvPr id="29" name="Right Brace 28"/>
          <p:cNvSpPr/>
          <p:nvPr/>
        </p:nvSpPr>
        <p:spPr>
          <a:xfrm>
            <a:off x="6815381" y="1981200"/>
            <a:ext cx="347419" cy="1981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64</a:t>
            </a:fld>
            <a:endParaRPr lang="en-US" dirty="0"/>
          </a:p>
        </p:txBody>
      </p:sp>
    </p:spTree>
    <p:extLst>
      <p:ext uri="{BB962C8B-B14F-4D97-AF65-F5344CB8AC3E}">
        <p14:creationId xmlns:p14="http://schemas.microsoft.com/office/powerpoint/2010/main" val="42212662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more models proposed</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general, end up being very complex and subtle</a:t>
            </a:r>
          </a:p>
          <a:p>
            <a:endParaRPr lang="en-US" dirty="0"/>
          </a:p>
        </p:txBody>
      </p:sp>
      <p:pic>
        <p:nvPicPr>
          <p:cNvPr id="7" name="Picture 7" descr="C:\Documents and Settings\palaniv\Desktop\Imagebank\06\f06-01-9780123742681.jpg"/>
          <p:cNvPicPr>
            <a:picLocks noChangeAspect="1" noChangeArrowheads="1"/>
          </p:cNvPicPr>
          <p:nvPr/>
        </p:nvPicPr>
        <p:blipFill>
          <a:blip r:embed="rId2">
            <a:extLst>
              <a:ext uri="{28A0092B-C50C-407E-A947-70E740481C1C}">
                <a14:useLocalDpi xmlns:a14="http://schemas.microsoft.com/office/drawing/2010/main" val="0"/>
              </a:ext>
            </a:extLst>
          </a:blip>
          <a:srcRect l="-9252" r="-9252"/>
          <a:stretch>
            <a:fillRect/>
          </a:stretch>
        </p:blipFill>
        <p:spPr bwMode="auto">
          <a:xfrm>
            <a:off x="152400" y="1288805"/>
            <a:ext cx="9191694" cy="4426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65</a:t>
            </a:fld>
            <a:endParaRPr lang="en-US" dirty="0"/>
          </a:p>
        </p:txBody>
      </p:sp>
    </p:spTree>
    <p:extLst>
      <p:ext uri="{BB962C8B-B14F-4D97-AF65-F5344CB8AC3E}">
        <p14:creationId xmlns:p14="http://schemas.microsoft.com/office/powerpoint/2010/main" val="22454362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Some limitations of process models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Content Placeholder 4"/>
          <p:cNvSpPr>
            <a:spLocks noGrp="1"/>
          </p:cNvSpPr>
          <p:nvPr>
            <p:ph sz="quarter" idx="1"/>
          </p:nvPr>
        </p:nvSpPr>
        <p:spPr/>
        <p:txBody>
          <a:bodyPr>
            <a:normAutofit/>
          </a:bodyPr>
          <a:lstStyle/>
          <a:p>
            <a:r>
              <a:rPr lang="en-US" b="1" dirty="0"/>
              <a:t>Complexity</a:t>
            </a:r>
            <a:endParaRPr lang="en-US" dirty="0"/>
          </a:p>
          <a:p>
            <a:pPr lvl="1"/>
            <a:r>
              <a:rPr lang="en-US" dirty="0"/>
              <a:t>Define many steps and cumbersome inter-relations</a:t>
            </a:r>
          </a:p>
          <a:p>
            <a:pPr lvl="1"/>
            <a:endParaRPr lang="en-US" dirty="0"/>
          </a:p>
          <a:p>
            <a:r>
              <a:rPr lang="en-US" b="1" dirty="0"/>
              <a:t>Rigidness</a:t>
            </a:r>
            <a:endParaRPr lang="en-US" dirty="0"/>
          </a:p>
          <a:p>
            <a:pPr lvl="1"/>
            <a:r>
              <a:rPr lang="en-US" dirty="0"/>
              <a:t>In practice, most digital investigations do not proceed in linear fashion</a:t>
            </a:r>
          </a:p>
          <a:p>
            <a:pPr lvl="1"/>
            <a:endParaRPr lang="en-US" dirty="0"/>
          </a:p>
          <a:p>
            <a:r>
              <a:rPr lang="en-US" b="1" dirty="0"/>
              <a:t>Incompleteness</a:t>
            </a:r>
            <a:endParaRPr lang="en-US" dirty="0"/>
          </a:p>
          <a:p>
            <a:pPr lvl="1"/>
            <a:r>
              <a:rPr lang="en-US" dirty="0"/>
              <a:t>Don’t help digital investigators with some of the most important steps of each step of an investigation, including the completeness and repeatability of each step</a:t>
            </a:r>
          </a:p>
        </p:txBody>
      </p:sp>
      <p:sp>
        <p:nvSpPr>
          <p:cNvPr id="2" name="Date Placeholder 1"/>
          <p:cNvSpPr>
            <a:spLocks noGrp="1"/>
          </p:cNvSpPr>
          <p:nvPr>
            <p:ph type="dt" sz="half" idx="10"/>
          </p:nvPr>
        </p:nvSpPr>
        <p:spPr/>
        <p:txBody>
          <a:bodyPr/>
          <a:lstStyle/>
          <a:p>
            <a:r>
              <a:rPr lang="x-none"/>
              <a:t>2018/19</a:t>
            </a:r>
            <a:endParaRPr lang="en-US" dirty="0"/>
          </a:p>
        </p:txBody>
      </p:sp>
      <p:sp>
        <p:nvSpPr>
          <p:cNvPr id="3" name="Slide Number Placeholder 2"/>
          <p:cNvSpPr>
            <a:spLocks noGrp="1"/>
          </p:cNvSpPr>
          <p:nvPr>
            <p:ph type="sldNum" sz="quarter" idx="12"/>
          </p:nvPr>
        </p:nvSpPr>
        <p:spPr/>
        <p:txBody>
          <a:bodyPr/>
          <a:lstStyle/>
          <a:p>
            <a:fld id="{BAFC06C6-5388-EF48-9B75-F2C2BBFC0E68}" type="slidenum">
              <a:rPr lang="en-US" smtClean="0"/>
              <a:t>66</a:t>
            </a:fld>
            <a:endParaRPr lang="en-US" dirty="0"/>
          </a:p>
        </p:txBody>
      </p:sp>
    </p:spTree>
    <p:extLst>
      <p:ext uri="{BB962C8B-B14F-4D97-AF65-F5344CB8AC3E}">
        <p14:creationId xmlns:p14="http://schemas.microsoft.com/office/powerpoint/2010/main" val="35144509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914400"/>
          </a:xfrm>
        </p:spPr>
        <p:txBody>
          <a:bodyPr>
            <a:normAutofit fontScale="90000"/>
          </a:bodyPr>
          <a:lstStyle/>
          <a:p>
            <a:r>
              <a:rPr lang="en-US" dirty="0"/>
              <a:t>Common principles across investigation models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p:txBody>
          <a:bodyPr>
            <a:normAutofit fontScale="70000" lnSpcReduction="20000"/>
          </a:bodyPr>
          <a:lstStyle/>
          <a:p>
            <a:pPr lvl="4"/>
            <a:endParaRPr lang="en-US" b="1" dirty="0"/>
          </a:p>
          <a:p>
            <a:r>
              <a:rPr lang="en-US" b="1" dirty="0"/>
              <a:t>Principle 1 – Integrity </a:t>
            </a:r>
          </a:p>
          <a:p>
            <a:pPr lvl="1"/>
            <a:r>
              <a:rPr lang="en-US" dirty="0"/>
              <a:t>No action taken by law enforcement agencies, persons employed within those agencies or their agents should change data which may subsequently be relied upon in court</a:t>
            </a:r>
          </a:p>
          <a:p>
            <a:pPr lvl="1"/>
            <a:endParaRPr lang="en-US" dirty="0"/>
          </a:p>
          <a:p>
            <a:r>
              <a:rPr lang="en-US" b="1" dirty="0"/>
              <a:t>Principle 2 – Competence </a:t>
            </a:r>
          </a:p>
          <a:p>
            <a:pPr lvl="1"/>
            <a:r>
              <a:rPr lang="en-US" dirty="0"/>
              <a:t>In circumstances where a person finds it necessary to access original data, that person must be competent to do so and be able to give evidence explaining the relevance and the implications of their actions</a:t>
            </a:r>
          </a:p>
          <a:p>
            <a:pPr lvl="1"/>
            <a:endParaRPr lang="en-US" dirty="0"/>
          </a:p>
          <a:p>
            <a:r>
              <a:rPr lang="en-US" b="1" dirty="0"/>
              <a:t>Principle 3 – Auditability </a:t>
            </a:r>
          </a:p>
          <a:p>
            <a:pPr lvl="1"/>
            <a:r>
              <a:rPr lang="en-US" dirty="0"/>
              <a:t>An audit trail or other record of all processes applied to digital evidence should be created and preserved; an independent third party should be able to examine those processes and achieve the same result</a:t>
            </a:r>
          </a:p>
          <a:p>
            <a:pPr lvl="1"/>
            <a:endParaRPr lang="en-US" dirty="0"/>
          </a:p>
          <a:p>
            <a:r>
              <a:rPr lang="en-US" b="1" dirty="0"/>
              <a:t>Principle 4 – Responsibility </a:t>
            </a:r>
          </a:p>
          <a:p>
            <a:pPr lvl="1"/>
            <a:r>
              <a:rPr lang="en-US" dirty="0"/>
              <a:t>The person in charge of the investigation has overall responsibility for ensuring that the law and these principles are adhered to</a:t>
            </a:r>
          </a:p>
        </p:txBody>
      </p:sp>
      <p:sp>
        <p:nvSpPr>
          <p:cNvPr id="3" name="Date Placeholder 2"/>
          <p:cNvSpPr>
            <a:spLocks noGrp="1"/>
          </p:cNvSpPr>
          <p:nvPr>
            <p:ph type="dt" sz="half" idx="10"/>
          </p:nvPr>
        </p:nvSpPr>
        <p:spPr/>
        <p:txBody>
          <a:bodyPr/>
          <a:lstStyle/>
          <a:p>
            <a:r>
              <a:rPr lang="x-none"/>
              <a:t>2018/19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67</a:t>
            </a:fld>
            <a:endParaRPr lang="en-US" dirty="0"/>
          </a:p>
        </p:txBody>
      </p:sp>
    </p:spTree>
    <p:extLst>
      <p:ext uri="{BB962C8B-B14F-4D97-AF65-F5344CB8AC3E}">
        <p14:creationId xmlns:p14="http://schemas.microsoft.com/office/powerpoint/2010/main" val="238303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Police guidelines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457200" y="1219200"/>
            <a:ext cx="8229600" cy="685800"/>
          </a:xfrm>
        </p:spPr>
        <p:txBody>
          <a:bodyPr>
            <a:normAutofit fontScale="77500" lnSpcReduction="20000"/>
          </a:bodyPr>
          <a:lstStyle/>
          <a:p>
            <a:r>
              <a:rPr lang="en-US" dirty="0"/>
              <a:t>Good practice guides issued by police and legal authorities:</a:t>
            </a:r>
          </a:p>
          <a:p>
            <a:pPr lvl="1"/>
            <a:r>
              <a:rPr lang="en-US" dirty="0"/>
              <a:t>What should be seized, what should be seized, how, etc.</a:t>
            </a:r>
          </a:p>
        </p:txBody>
      </p:sp>
      <p:sp>
        <p:nvSpPr>
          <p:cNvPr id="7" name="Date Placeholder 6"/>
          <p:cNvSpPr>
            <a:spLocks noGrp="1"/>
          </p:cNvSpPr>
          <p:nvPr>
            <p:ph type="dt" sz="half" idx="10"/>
          </p:nvPr>
        </p:nvSpPr>
        <p:spPr/>
        <p:txBody>
          <a:bodyPr/>
          <a:lstStyle/>
          <a:p>
            <a:r>
              <a:rPr lang="x-none"/>
              <a:t>2018/19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68</a:t>
            </a:fld>
            <a:endParaRPr lang="en-US" dirty="0"/>
          </a:p>
        </p:txBody>
      </p:sp>
      <p:pic>
        <p:nvPicPr>
          <p:cNvPr id="3" name="Picture 2"/>
          <p:cNvPicPr>
            <a:picLocks noChangeAspect="1"/>
          </p:cNvPicPr>
          <p:nvPr/>
        </p:nvPicPr>
        <p:blipFill>
          <a:blip r:embed="rId2"/>
          <a:stretch>
            <a:fillRect/>
          </a:stretch>
        </p:blipFill>
        <p:spPr>
          <a:xfrm>
            <a:off x="1066800" y="2031987"/>
            <a:ext cx="2782994" cy="3911613"/>
          </a:xfrm>
          <a:prstGeom prst="rect">
            <a:avLst/>
          </a:prstGeom>
          <a:ln>
            <a:solidFill>
              <a:schemeClr val="tx1"/>
            </a:solidFill>
          </a:ln>
        </p:spPr>
      </p:pic>
      <p:sp>
        <p:nvSpPr>
          <p:cNvPr id="5" name="TextBox 4"/>
          <p:cNvSpPr txBox="1"/>
          <p:nvPr/>
        </p:nvSpPr>
        <p:spPr>
          <a:xfrm>
            <a:off x="381000" y="5987018"/>
            <a:ext cx="4224233" cy="338554"/>
          </a:xfrm>
          <a:prstGeom prst="rect">
            <a:avLst/>
          </a:prstGeom>
          <a:noFill/>
        </p:spPr>
        <p:txBody>
          <a:bodyPr wrap="none" rtlCol="0">
            <a:spAutoFit/>
          </a:bodyPr>
          <a:lstStyle/>
          <a:p>
            <a:r>
              <a:rPr lang="en-US" sz="1600" dirty="0"/>
              <a:t>[ACPO] Association of Chief Police Officers, UK</a:t>
            </a:r>
          </a:p>
        </p:txBody>
      </p:sp>
      <p:pic>
        <p:nvPicPr>
          <p:cNvPr id="9" name="Picture 8"/>
          <p:cNvPicPr>
            <a:picLocks noChangeAspect="1"/>
          </p:cNvPicPr>
          <p:nvPr/>
        </p:nvPicPr>
        <p:blipFill>
          <a:blip r:embed="rId3"/>
          <a:stretch>
            <a:fillRect/>
          </a:stretch>
        </p:blipFill>
        <p:spPr>
          <a:xfrm>
            <a:off x="5698137" y="2038199"/>
            <a:ext cx="2607663" cy="3917559"/>
          </a:xfrm>
          <a:prstGeom prst="rect">
            <a:avLst/>
          </a:prstGeom>
          <a:ln>
            <a:solidFill>
              <a:srgbClr val="000000"/>
            </a:solidFill>
          </a:ln>
        </p:spPr>
      </p:pic>
      <p:sp>
        <p:nvSpPr>
          <p:cNvPr id="10" name="TextBox 9"/>
          <p:cNvSpPr txBox="1"/>
          <p:nvPr/>
        </p:nvSpPr>
        <p:spPr>
          <a:xfrm>
            <a:off x="5345192" y="5986046"/>
            <a:ext cx="3570208" cy="338554"/>
          </a:xfrm>
          <a:prstGeom prst="rect">
            <a:avLst/>
          </a:prstGeom>
          <a:noFill/>
        </p:spPr>
        <p:txBody>
          <a:bodyPr wrap="none" rtlCol="0">
            <a:spAutoFit/>
          </a:bodyPr>
          <a:lstStyle/>
          <a:p>
            <a:r>
              <a:rPr lang="en-US" sz="1600" dirty="0"/>
              <a:t>[NIJ04] National Institute of Justice, USA</a:t>
            </a:r>
          </a:p>
        </p:txBody>
      </p:sp>
    </p:spTree>
    <p:extLst>
      <p:ext uri="{BB962C8B-B14F-4D97-AF65-F5344CB8AC3E}">
        <p14:creationId xmlns:p14="http://schemas.microsoft.com/office/powerpoint/2010/main" val="20434295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from a sample exam 2015/16</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69</a:t>
            </a:fld>
            <a:endParaRPr lang="en-US" dirty="0"/>
          </a:p>
        </p:txBody>
      </p:sp>
      <p:pic>
        <p:nvPicPr>
          <p:cNvPr id="7" name="Picture 6"/>
          <p:cNvPicPr>
            <a:picLocks noChangeAspect="1"/>
          </p:cNvPicPr>
          <p:nvPr/>
        </p:nvPicPr>
        <p:blipFill>
          <a:blip r:embed="rId2"/>
          <a:stretch>
            <a:fillRect/>
          </a:stretch>
        </p:blipFill>
        <p:spPr>
          <a:xfrm>
            <a:off x="228600" y="1600200"/>
            <a:ext cx="8686800" cy="4184009"/>
          </a:xfrm>
          <a:prstGeom prst="rect">
            <a:avLst/>
          </a:prstGeom>
        </p:spPr>
      </p:pic>
    </p:spTree>
    <p:extLst>
      <p:ext uri="{BB962C8B-B14F-4D97-AF65-F5344CB8AC3E}">
        <p14:creationId xmlns:p14="http://schemas.microsoft.com/office/powerpoint/2010/main" val="218719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err="1"/>
              <a:t>Processos</a:t>
            </a:r>
            <a:r>
              <a:rPr lang="en-US" b="1" dirty="0"/>
              <a:t> </a:t>
            </a:r>
            <a:r>
              <a:rPr lang="en-US" b="1" dirty="0" err="1"/>
              <a:t>criminais</a:t>
            </a:r>
            <a:endParaRPr lang="en-US" b="1" dirty="0"/>
          </a:p>
          <a:p>
            <a:pPr lvl="1"/>
            <a:r>
              <a:rPr lang="en-US" dirty="0" err="1"/>
              <a:t>Baseiam</a:t>
            </a:r>
            <a:r>
              <a:rPr lang="en-US" dirty="0"/>
              <a:t>-se </a:t>
            </a:r>
            <a:r>
              <a:rPr lang="en-US" dirty="0" err="1"/>
              <a:t>em</a:t>
            </a:r>
            <a:r>
              <a:rPr lang="en-US" dirty="0"/>
              <a:t> </a:t>
            </a:r>
            <a:r>
              <a:rPr lang="en-US" dirty="0" err="1"/>
              <a:t>rastos</a:t>
            </a:r>
            <a:r>
              <a:rPr lang="en-US" dirty="0"/>
              <a:t> </a:t>
            </a:r>
            <a:r>
              <a:rPr lang="en-US" dirty="0" err="1"/>
              <a:t>obtidos</a:t>
            </a:r>
            <a:r>
              <a:rPr lang="en-US" dirty="0"/>
              <a:t> a </a:t>
            </a:r>
            <a:r>
              <a:rPr lang="en-US" dirty="0" err="1"/>
              <a:t>partir</a:t>
            </a:r>
            <a:r>
              <a:rPr lang="en-US" dirty="0"/>
              <a:t> de um </a:t>
            </a:r>
            <a:r>
              <a:rPr lang="en-US" dirty="0" err="1"/>
              <a:t>ou</a:t>
            </a:r>
            <a:r>
              <a:rPr lang="en-US" dirty="0"/>
              <a:t> </a:t>
            </a:r>
            <a:r>
              <a:rPr lang="en-US" dirty="0" err="1"/>
              <a:t>mais</a:t>
            </a:r>
            <a:r>
              <a:rPr lang="en-US" dirty="0"/>
              <a:t> </a:t>
            </a:r>
            <a:r>
              <a:rPr lang="en-US" dirty="0" err="1"/>
              <a:t>computadores</a:t>
            </a:r>
            <a:r>
              <a:rPr lang="en-US" dirty="0"/>
              <a:t> para </a:t>
            </a:r>
            <a:r>
              <a:rPr lang="en-US" dirty="0" err="1"/>
              <a:t>processar</a:t>
            </a:r>
            <a:r>
              <a:rPr lang="en-US" dirty="0"/>
              <a:t> </a:t>
            </a:r>
            <a:r>
              <a:rPr lang="en-US" dirty="0" err="1"/>
              <a:t>suspeitos</a:t>
            </a:r>
            <a:r>
              <a:rPr lang="en-US" dirty="0"/>
              <a:t> e </a:t>
            </a:r>
            <a:r>
              <a:rPr lang="en-US" dirty="0" err="1"/>
              <a:t>usar</a:t>
            </a:r>
            <a:r>
              <a:rPr lang="en-US" dirty="0"/>
              <a:t> </a:t>
            </a:r>
            <a:r>
              <a:rPr lang="en-US" dirty="0" err="1"/>
              <a:t>como</a:t>
            </a:r>
            <a:r>
              <a:rPr lang="en-US" dirty="0"/>
              <a:t> </a:t>
            </a:r>
            <a:r>
              <a:rPr lang="en-US" dirty="0" err="1"/>
              <a:t>prova</a:t>
            </a:r>
            <a:endParaRPr lang="en-US" dirty="0"/>
          </a:p>
          <a:p>
            <a:pPr lvl="2"/>
            <a:endParaRPr lang="en-US" dirty="0"/>
          </a:p>
          <a:p>
            <a:pPr lvl="6"/>
            <a:endParaRPr lang="en-US" dirty="0"/>
          </a:p>
          <a:p>
            <a:r>
              <a:rPr lang="en-US" b="1" dirty="0" err="1"/>
              <a:t>Litígios</a:t>
            </a:r>
            <a:r>
              <a:rPr lang="en-US" b="1" dirty="0"/>
              <a:t> </a:t>
            </a:r>
            <a:r>
              <a:rPr lang="en-US" b="1" dirty="0" err="1"/>
              <a:t>civis</a:t>
            </a:r>
            <a:endParaRPr lang="en-US" b="1" dirty="0"/>
          </a:p>
          <a:p>
            <a:pPr lvl="1"/>
            <a:r>
              <a:rPr lang="en-US" dirty="0"/>
              <a:t>Dados </a:t>
            </a:r>
            <a:r>
              <a:rPr lang="en-US" dirty="0" err="1"/>
              <a:t>pessoais</a:t>
            </a:r>
            <a:r>
              <a:rPr lang="en-US" dirty="0"/>
              <a:t> </a:t>
            </a:r>
            <a:r>
              <a:rPr lang="en-US" dirty="0" err="1"/>
              <a:t>ou</a:t>
            </a:r>
            <a:r>
              <a:rPr lang="en-US" dirty="0"/>
              <a:t> de </a:t>
            </a:r>
            <a:r>
              <a:rPr lang="en-US" dirty="0" err="1"/>
              <a:t>empresas</a:t>
            </a:r>
            <a:r>
              <a:rPr lang="en-US" dirty="0"/>
              <a:t> </a:t>
            </a:r>
            <a:r>
              <a:rPr lang="en-US" dirty="0" err="1"/>
              <a:t>descobertos</a:t>
            </a:r>
            <a:r>
              <a:rPr lang="en-US" dirty="0"/>
              <a:t> </a:t>
            </a:r>
            <a:r>
              <a:rPr lang="en-US" dirty="0" err="1"/>
              <a:t>em</a:t>
            </a:r>
            <a:r>
              <a:rPr lang="en-US" dirty="0"/>
              <a:t> </a:t>
            </a:r>
            <a:r>
              <a:rPr lang="en-US" dirty="0" err="1"/>
              <a:t>computadores</a:t>
            </a:r>
            <a:r>
              <a:rPr lang="en-US" dirty="0"/>
              <a:t> que </a:t>
            </a:r>
            <a:r>
              <a:rPr lang="en-US" dirty="0" err="1"/>
              <a:t>podem</a:t>
            </a:r>
            <a:r>
              <a:rPr lang="en-US" dirty="0"/>
              <a:t> </a:t>
            </a:r>
            <a:r>
              <a:rPr lang="en-US" dirty="0" err="1"/>
              <a:t>ter</a:t>
            </a:r>
            <a:r>
              <a:rPr lang="en-US" dirty="0"/>
              <a:t> </a:t>
            </a:r>
            <a:r>
              <a:rPr lang="en-US" dirty="0" err="1"/>
              <a:t>sido</a:t>
            </a:r>
            <a:r>
              <a:rPr lang="en-US" dirty="0"/>
              <a:t> </a:t>
            </a:r>
            <a:r>
              <a:rPr lang="en-US" dirty="0" err="1"/>
              <a:t>usados</a:t>
            </a:r>
            <a:r>
              <a:rPr lang="en-US" dirty="0"/>
              <a:t> </a:t>
            </a:r>
            <a:r>
              <a:rPr lang="en-US" dirty="0" err="1"/>
              <a:t>em</a:t>
            </a:r>
            <a:r>
              <a:rPr lang="en-US" dirty="0"/>
              <a:t> </a:t>
            </a:r>
            <a:r>
              <a:rPr lang="en-US" dirty="0" err="1"/>
              <a:t>casos</a:t>
            </a:r>
            <a:r>
              <a:rPr lang="en-US" dirty="0"/>
              <a:t> de </a:t>
            </a:r>
            <a:r>
              <a:rPr lang="en-US" dirty="0" err="1"/>
              <a:t>fraude</a:t>
            </a:r>
            <a:r>
              <a:rPr lang="en-US" dirty="0"/>
              <a:t>, </a:t>
            </a:r>
            <a:r>
              <a:rPr lang="en-US" dirty="0" err="1"/>
              <a:t>divórcio</a:t>
            </a:r>
            <a:r>
              <a:rPr lang="en-US" dirty="0"/>
              <a:t>, </a:t>
            </a:r>
            <a:r>
              <a:rPr lang="en-US" dirty="0" err="1"/>
              <a:t>perseguição</a:t>
            </a:r>
            <a:r>
              <a:rPr lang="en-US" dirty="0"/>
              <a:t>, </a:t>
            </a:r>
            <a:r>
              <a:rPr lang="en-US" dirty="0" err="1"/>
              <a:t>ou</a:t>
            </a:r>
            <a:r>
              <a:rPr lang="en-US" dirty="0"/>
              <a:t> </a:t>
            </a:r>
            <a:r>
              <a:rPr lang="en-US" dirty="0" err="1"/>
              <a:t>discriminação</a:t>
            </a:r>
            <a:endParaRPr lang="en-US" dirty="0"/>
          </a:p>
          <a:p>
            <a:pPr lvl="6"/>
            <a:endParaRPr lang="en-US" dirty="0"/>
          </a:p>
          <a:p>
            <a:pPr lvl="6"/>
            <a:endParaRPr lang="en-US" dirty="0"/>
          </a:p>
          <a:p>
            <a:r>
              <a:rPr lang="en-US" b="1" dirty="0" err="1"/>
              <a:t>Companhias</a:t>
            </a:r>
            <a:r>
              <a:rPr lang="en-US" b="1" dirty="0"/>
              <a:t> de </a:t>
            </a:r>
            <a:r>
              <a:rPr lang="en-US" b="1" dirty="0" err="1"/>
              <a:t>seguros</a:t>
            </a:r>
            <a:endParaRPr lang="en-US" b="1" dirty="0"/>
          </a:p>
          <a:p>
            <a:pPr lvl="1"/>
            <a:r>
              <a:rPr lang="en-US" dirty="0" err="1"/>
              <a:t>Prova</a:t>
            </a:r>
            <a:r>
              <a:rPr lang="en-US" dirty="0"/>
              <a:t> </a:t>
            </a:r>
            <a:r>
              <a:rPr lang="en-US" dirty="0" err="1"/>
              <a:t>em</a:t>
            </a:r>
            <a:r>
              <a:rPr lang="en-US" dirty="0"/>
              <a:t> </a:t>
            </a:r>
            <a:r>
              <a:rPr lang="en-US" dirty="0" err="1"/>
              <a:t>computadores</a:t>
            </a:r>
            <a:r>
              <a:rPr lang="en-US" dirty="0"/>
              <a:t> que </a:t>
            </a:r>
            <a:r>
              <a:rPr lang="en-US" dirty="0" err="1"/>
              <a:t>pode</a:t>
            </a:r>
            <a:r>
              <a:rPr lang="en-US" dirty="0"/>
              <a:t> </a:t>
            </a:r>
            <a:r>
              <a:rPr lang="en-US" dirty="0" err="1"/>
              <a:t>ser</a:t>
            </a:r>
            <a:r>
              <a:rPr lang="en-US" dirty="0"/>
              <a:t> </a:t>
            </a:r>
            <a:r>
              <a:rPr lang="en-US" dirty="0" err="1"/>
              <a:t>utilizada</a:t>
            </a:r>
            <a:r>
              <a:rPr lang="en-US" dirty="0"/>
              <a:t> para </a:t>
            </a:r>
            <a:r>
              <a:rPr lang="en-US" dirty="0" err="1"/>
              <a:t>atenuar</a:t>
            </a:r>
            <a:r>
              <a:rPr lang="en-US" dirty="0"/>
              <a:t> </a:t>
            </a:r>
            <a:r>
              <a:rPr lang="en-US" dirty="0" err="1"/>
              <a:t>custos</a:t>
            </a:r>
            <a:r>
              <a:rPr lang="en-US" dirty="0"/>
              <a:t> (</a:t>
            </a:r>
            <a:r>
              <a:rPr lang="en-US" dirty="0" err="1"/>
              <a:t>fraude</a:t>
            </a:r>
            <a:r>
              <a:rPr lang="en-US" dirty="0"/>
              <a:t>, </a:t>
            </a:r>
            <a:r>
              <a:rPr lang="en-US" dirty="0" err="1"/>
              <a:t>compensação</a:t>
            </a:r>
            <a:r>
              <a:rPr lang="en-US" dirty="0"/>
              <a:t> de </a:t>
            </a:r>
            <a:r>
              <a:rPr lang="en-US" dirty="0" err="1"/>
              <a:t>trabalhadores</a:t>
            </a:r>
            <a:r>
              <a:rPr lang="en-US" dirty="0"/>
              <a:t>, </a:t>
            </a:r>
            <a:r>
              <a:rPr lang="en-US" dirty="0" err="1"/>
              <a:t>incendios</a:t>
            </a:r>
            <a:r>
              <a:rPr lang="en-US" dirty="0"/>
              <a:t>, etc.)</a:t>
            </a:r>
          </a:p>
        </p:txBody>
      </p:sp>
    </p:spTree>
    <p:extLst>
      <p:ext uri="{BB962C8B-B14F-4D97-AF65-F5344CB8AC3E}">
        <p14:creationId xmlns:p14="http://schemas.microsoft.com/office/powerpoint/2010/main" val="3223391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433F61E-FAB8-1C4A-806B-D81C9F90DEC9}"/>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0CA08E8-4414-904A-AD35-415149A725D0}"/>
              </a:ext>
            </a:extLst>
          </p:cNvPr>
          <p:cNvSpPr>
            <a:spLocks noGrp="1"/>
          </p:cNvSpPr>
          <p:nvPr>
            <p:ph type="ftr" sz="quarter" idx="11"/>
          </p:nvPr>
        </p:nvSpPr>
        <p:spPr/>
        <p:txBody>
          <a:bodyPr/>
          <a:lstStyle/>
          <a:p>
            <a:r>
              <a:rPr lang="en-US"/>
              <a:t>SS - Nuno Santos</a:t>
            </a:r>
            <a:endParaRPr lang="en-US" dirty="0"/>
          </a:p>
        </p:txBody>
      </p:sp>
      <p:sp>
        <p:nvSpPr>
          <p:cNvPr id="5" name="Slide Number Placeholder 4">
            <a:extLst>
              <a:ext uri="{FF2B5EF4-FFF2-40B4-BE49-F238E27FC236}">
                <a16:creationId xmlns:a16="http://schemas.microsoft.com/office/drawing/2014/main" id="{77BE60EB-56F4-584F-82A7-E88BAEBC80B2}"/>
              </a:ext>
            </a:extLst>
          </p:cNvPr>
          <p:cNvSpPr>
            <a:spLocks noGrp="1"/>
          </p:cNvSpPr>
          <p:nvPr>
            <p:ph type="sldNum" sz="quarter" idx="12"/>
          </p:nvPr>
        </p:nvSpPr>
        <p:spPr/>
        <p:txBody>
          <a:bodyPr/>
          <a:lstStyle/>
          <a:p>
            <a:fld id="{BAFC06C6-5388-EF48-9B75-F2C2BBFC0E68}" type="slidenum">
              <a:rPr lang="en-US" smtClean="0"/>
              <a:t>70</a:t>
            </a:fld>
            <a:endParaRPr lang="en-US" dirty="0"/>
          </a:p>
        </p:txBody>
      </p:sp>
      <p:sp>
        <p:nvSpPr>
          <p:cNvPr id="7" name="Title 6">
            <a:extLst>
              <a:ext uri="{FF2B5EF4-FFF2-40B4-BE49-F238E27FC236}">
                <a16:creationId xmlns:a16="http://schemas.microsoft.com/office/drawing/2014/main" id="{E45CED53-91EF-2C4D-942A-715C057FF56A}"/>
              </a:ext>
            </a:extLst>
          </p:cNvPr>
          <p:cNvSpPr>
            <a:spLocks noGrp="1"/>
          </p:cNvSpPr>
          <p:nvPr>
            <p:ph type="ctrTitle"/>
          </p:nvPr>
        </p:nvSpPr>
        <p:spPr/>
        <p:txBody>
          <a:bodyPr/>
          <a:lstStyle/>
          <a:p>
            <a:br>
              <a:rPr lang="en-US" dirty="0"/>
            </a:br>
            <a:r>
              <a:rPr lang="en-US" dirty="0" err="1"/>
              <a:t>Segurança</a:t>
            </a:r>
            <a:r>
              <a:rPr lang="en-US" dirty="0"/>
              <a:t> </a:t>
            </a:r>
            <a:r>
              <a:rPr lang="en-US" dirty="0" err="1"/>
              <a:t>Forense</a:t>
            </a:r>
            <a:br>
              <a:rPr lang="en-US" dirty="0"/>
            </a:br>
            <a:br>
              <a:rPr lang="en-US" dirty="0"/>
            </a:br>
            <a:br>
              <a:rPr lang="en-US" dirty="0"/>
            </a:br>
            <a:r>
              <a:rPr lang="en-US" sz="2400" dirty="0" err="1"/>
              <a:t>Parte</a:t>
            </a:r>
            <a:r>
              <a:rPr lang="en-US" sz="2400" dirty="0"/>
              <a:t> II: </a:t>
            </a:r>
            <a:r>
              <a:rPr lang="en-US" sz="2400" dirty="0" err="1"/>
              <a:t>Aquisição</a:t>
            </a:r>
            <a:r>
              <a:rPr lang="en-US" sz="2400" dirty="0"/>
              <a:t> de </a:t>
            </a:r>
            <a:r>
              <a:rPr lang="en-US" sz="2400" dirty="0" err="1"/>
              <a:t>Prova</a:t>
            </a:r>
            <a:r>
              <a:rPr lang="en-US" sz="2400" dirty="0"/>
              <a:t> Digital</a:t>
            </a:r>
          </a:p>
        </p:txBody>
      </p:sp>
      <p:sp>
        <p:nvSpPr>
          <p:cNvPr id="8" name="Subtitle 7">
            <a:extLst>
              <a:ext uri="{FF2B5EF4-FFF2-40B4-BE49-F238E27FC236}">
                <a16:creationId xmlns:a16="http://schemas.microsoft.com/office/drawing/2014/main" id="{6777BDF0-F60D-114D-A8D2-A2D6C97E5AE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72962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Recall from the last class</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7" name="Content Placeholder 6"/>
          <p:cNvSpPr>
            <a:spLocks noGrp="1"/>
          </p:cNvSpPr>
          <p:nvPr>
            <p:ph sz="quarter" idx="1"/>
          </p:nvPr>
        </p:nvSpPr>
        <p:spPr/>
        <p:txBody>
          <a:bodyPr/>
          <a:lstStyle/>
          <a:p>
            <a:pPr lvl="6"/>
            <a:endParaRPr lang="en-US" dirty="0"/>
          </a:p>
          <a:p>
            <a:r>
              <a:rPr lang="en-US" dirty="0"/>
              <a:t>The </a:t>
            </a:r>
            <a:r>
              <a:rPr lang="en-US" b="1" dirty="0"/>
              <a:t>Kruse &amp; </a:t>
            </a:r>
            <a:r>
              <a:rPr lang="en-US" b="1" dirty="0" err="1"/>
              <a:t>Heiser</a:t>
            </a:r>
            <a:r>
              <a:rPr lang="en-US" b="1" dirty="0"/>
              <a:t> </a:t>
            </a:r>
            <a:r>
              <a:rPr lang="en-US" dirty="0"/>
              <a:t>investigation model</a:t>
            </a:r>
          </a:p>
        </p:txBody>
      </p:sp>
      <p:sp>
        <p:nvSpPr>
          <p:cNvPr id="8" name="Rectangle 7"/>
          <p:cNvSpPr/>
          <p:nvPr/>
        </p:nvSpPr>
        <p:spPr>
          <a:xfrm>
            <a:off x="8382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a:endCxn id="11" idx="1"/>
          </p:cNvCxnSpPr>
          <p:nvPr/>
        </p:nvCxnSpPr>
        <p:spPr>
          <a:xfrm>
            <a:off x="64008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9770" y="3932872"/>
            <a:ext cx="1600200" cy="1477328"/>
          </a:xfrm>
          <a:prstGeom prst="rect">
            <a:avLst/>
          </a:prstGeom>
          <a:noFill/>
        </p:spPr>
        <p:txBody>
          <a:bodyPr wrap="square" rtlCol="0">
            <a:spAutoFit/>
          </a:bodyPr>
          <a:lstStyle/>
          <a:p>
            <a:pPr algn="ctr"/>
            <a:r>
              <a:rPr lang="en-US" dirty="0"/>
              <a:t>Prepare plan of action, and find potential sources of digital evidence</a:t>
            </a:r>
          </a:p>
        </p:txBody>
      </p:sp>
      <p:sp>
        <p:nvSpPr>
          <p:cNvPr id="24" name="TextBox 23"/>
          <p:cNvSpPr txBox="1"/>
          <p:nvPr/>
        </p:nvSpPr>
        <p:spPr>
          <a:xfrm>
            <a:off x="2819400" y="3932872"/>
            <a:ext cx="1600200" cy="1477328"/>
          </a:xfrm>
          <a:prstGeom prst="rect">
            <a:avLst/>
          </a:prstGeom>
          <a:noFill/>
        </p:spPr>
        <p:txBody>
          <a:bodyPr wrap="square" rtlCol="0">
            <a:spAutoFit/>
          </a:bodyPr>
          <a:lstStyle/>
          <a:p>
            <a:pPr algn="ctr"/>
            <a:r>
              <a:rPr lang="en-US" dirty="0"/>
              <a:t>Prevent changes of in situ digital evidence and collects them</a:t>
            </a:r>
          </a:p>
        </p:txBody>
      </p:sp>
      <p:sp>
        <p:nvSpPr>
          <p:cNvPr id="25" name="TextBox 24"/>
          <p:cNvSpPr txBox="1"/>
          <p:nvPr/>
        </p:nvSpPr>
        <p:spPr>
          <a:xfrm>
            <a:off x="4648200" y="3932872"/>
            <a:ext cx="1905000" cy="1477328"/>
          </a:xfrm>
          <a:prstGeom prst="rect">
            <a:avLst/>
          </a:prstGeom>
          <a:noFill/>
        </p:spPr>
        <p:txBody>
          <a:bodyPr wrap="square" rtlCol="0">
            <a:spAutoFit/>
          </a:bodyPr>
          <a:lstStyle/>
          <a:p>
            <a:pPr algn="ctr"/>
            <a:r>
              <a:rPr lang="en-US" dirty="0"/>
              <a:t>Search for and interpret evidence trace in order to reconstruct the crime scene</a:t>
            </a:r>
          </a:p>
        </p:txBody>
      </p:sp>
      <p:sp>
        <p:nvSpPr>
          <p:cNvPr id="26" name="TextBox 25"/>
          <p:cNvSpPr txBox="1"/>
          <p:nvPr/>
        </p:nvSpPr>
        <p:spPr>
          <a:xfrm>
            <a:off x="6553200" y="3886200"/>
            <a:ext cx="1981200" cy="1754327"/>
          </a:xfrm>
          <a:prstGeom prst="rect">
            <a:avLst/>
          </a:prstGeom>
          <a:noFill/>
        </p:spPr>
        <p:txBody>
          <a:bodyPr wrap="square" rtlCol="0">
            <a:spAutoFit/>
          </a:bodyPr>
          <a:lstStyle/>
          <a:p>
            <a:pPr algn="ctr"/>
            <a:r>
              <a:rPr lang="en-US" dirty="0"/>
              <a:t>Reporting of findings in a manner which satisfies the context of the investigation</a:t>
            </a:r>
          </a:p>
        </p:txBody>
      </p:sp>
      <p:sp>
        <p:nvSpPr>
          <p:cNvPr id="2" name="Date Placeholder 1"/>
          <p:cNvSpPr>
            <a:spLocks noGrp="1"/>
          </p:cNvSpPr>
          <p:nvPr>
            <p:ph type="dt" sz="half" idx="10"/>
          </p:nvPr>
        </p:nvSpPr>
        <p:spPr/>
        <p:txBody>
          <a:bodyPr/>
          <a:lstStyle/>
          <a:p>
            <a:r>
              <a:rPr lang="x-none"/>
              <a:t>2018/19</a:t>
            </a:r>
            <a:endParaRPr lang="en-US" dirty="0"/>
          </a:p>
        </p:txBody>
      </p:sp>
      <p:sp>
        <p:nvSpPr>
          <p:cNvPr id="12" name="Slide Number Placeholder 11"/>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3338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looking for? Digital artifacts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72</a:t>
            </a:fld>
            <a:endParaRPr lang="en-US" dirty="0"/>
          </a:p>
        </p:txBody>
      </p:sp>
      <p:sp>
        <p:nvSpPr>
          <p:cNvPr id="6" name="Content Placeholder 5"/>
          <p:cNvSpPr>
            <a:spLocks noGrp="1"/>
          </p:cNvSpPr>
          <p:nvPr>
            <p:ph sz="quarter" idx="1"/>
          </p:nvPr>
        </p:nvSpPr>
        <p:spPr/>
        <p:txBody>
          <a:bodyPr>
            <a:normAutofit fontScale="92500" lnSpcReduction="10000"/>
          </a:bodyPr>
          <a:lstStyle/>
          <a:p>
            <a:endParaRPr lang="en-US" b="1" dirty="0"/>
          </a:p>
          <a:p>
            <a:r>
              <a:rPr lang="en-US" b="1" dirty="0"/>
              <a:t>Digital artifacts</a:t>
            </a:r>
            <a:r>
              <a:rPr lang="en-US" dirty="0"/>
              <a:t>: Part or entirely of the digital state of a computer system at a given time</a:t>
            </a:r>
          </a:p>
          <a:p>
            <a:endParaRPr lang="en-US" dirty="0"/>
          </a:p>
          <a:p>
            <a:r>
              <a:rPr lang="en-US" dirty="0"/>
              <a:t>Examples:</a:t>
            </a:r>
          </a:p>
          <a:p>
            <a:pPr lvl="1"/>
            <a:r>
              <a:rPr lang="en-US" dirty="0"/>
              <a:t>Videos, documents, audio recordings, emails, photos</a:t>
            </a:r>
          </a:p>
          <a:p>
            <a:pPr lvl="1"/>
            <a:r>
              <a:rPr lang="en-US" dirty="0"/>
              <a:t>Location data, social circles, cached content, communications data</a:t>
            </a:r>
          </a:p>
          <a:p>
            <a:pPr lvl="1"/>
            <a:r>
              <a:rPr lang="en-US" dirty="0"/>
              <a:t>Backup archives, web activity logs, configuration files, access control logs</a:t>
            </a:r>
          </a:p>
          <a:p>
            <a:pPr lvl="1"/>
            <a:r>
              <a:rPr lang="en-US" dirty="0"/>
              <a:t>…</a:t>
            </a:r>
          </a:p>
          <a:p>
            <a:endParaRPr lang="en-US" dirty="0"/>
          </a:p>
          <a:p>
            <a:r>
              <a:rPr lang="en-US" dirty="0"/>
              <a:t>Need to extract them from one or more computer systems</a:t>
            </a:r>
          </a:p>
        </p:txBody>
      </p:sp>
    </p:spTree>
    <p:extLst>
      <p:ext uri="{BB962C8B-B14F-4D97-AF65-F5344CB8AC3E}">
        <p14:creationId xmlns:p14="http://schemas.microsoft.com/office/powerpoint/2010/main" val="9895036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Our main concern when acquiring evidence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73</a:t>
            </a:fld>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To preserve digital way in a way that:</a:t>
            </a:r>
          </a:p>
          <a:p>
            <a:pPr marL="1828800" lvl="5" indent="-457200">
              <a:buFont typeface="+mj-lt"/>
              <a:buAutoNum type="arabicPeriod"/>
            </a:pPr>
            <a:endParaRPr lang="en-US" dirty="0"/>
          </a:p>
          <a:p>
            <a:pPr marL="731520" lvl="1" indent="-457200">
              <a:buFont typeface="+mj-lt"/>
              <a:buAutoNum type="arabicPeriod"/>
            </a:pPr>
            <a:r>
              <a:rPr lang="en-US" dirty="0"/>
              <a:t>Maintains an </a:t>
            </a:r>
            <a:r>
              <a:rPr lang="en-US" b="1" dirty="0"/>
              <a:t>accurate</a:t>
            </a:r>
            <a:r>
              <a:rPr lang="en-US" dirty="0"/>
              <a:t> representation of the original data, and</a:t>
            </a:r>
          </a:p>
          <a:p>
            <a:pPr marL="1828800" lvl="5" indent="-457200">
              <a:buFont typeface="+mj-lt"/>
              <a:buAutoNum type="arabicPeriod"/>
            </a:pPr>
            <a:endParaRPr lang="en-US" dirty="0"/>
          </a:p>
          <a:p>
            <a:pPr marL="731520" lvl="1" indent="-457200">
              <a:buFont typeface="+mj-lt"/>
              <a:buAutoNum type="arabicPeriod"/>
            </a:pPr>
            <a:r>
              <a:rPr lang="en-US" dirty="0"/>
              <a:t>Maximizes its usefulness for decision makers, i.e., it is as </a:t>
            </a:r>
            <a:r>
              <a:rPr lang="en-US" b="1" dirty="0"/>
              <a:t>complete</a:t>
            </a:r>
            <a:r>
              <a:rPr lang="en-US" dirty="0"/>
              <a:t> as possible</a:t>
            </a:r>
          </a:p>
          <a:p>
            <a:pPr marL="731520" lvl="1" indent="-457200">
              <a:buFont typeface="+mj-lt"/>
              <a:buAutoNum type="arabicPeriod"/>
            </a:pPr>
            <a:endParaRPr lang="en-US" dirty="0"/>
          </a:p>
          <a:p>
            <a:r>
              <a:rPr lang="en-US" dirty="0"/>
              <a:t>Simply put:</a:t>
            </a:r>
          </a:p>
          <a:p>
            <a:endParaRPr lang="en-US" dirty="0"/>
          </a:p>
          <a:p>
            <a:endParaRPr lang="en-US" dirty="0"/>
          </a:p>
          <a:p>
            <a:pPr marL="0" indent="0">
              <a:buNone/>
            </a:pPr>
            <a:endParaRPr lang="en-US" dirty="0"/>
          </a:p>
        </p:txBody>
      </p:sp>
      <p:sp>
        <p:nvSpPr>
          <p:cNvPr id="7" name="Rectangle 6"/>
          <p:cNvSpPr/>
          <p:nvPr/>
        </p:nvSpPr>
        <p:spPr>
          <a:xfrm>
            <a:off x="612648" y="4876800"/>
            <a:ext cx="7921752"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We want to get the most evidence we can with the least amount of alteration</a:t>
            </a:r>
          </a:p>
        </p:txBody>
      </p:sp>
    </p:spTree>
    <p:extLst>
      <p:ext uri="{BB962C8B-B14F-4D97-AF65-F5344CB8AC3E}">
        <p14:creationId xmlns:p14="http://schemas.microsoft.com/office/powerpoint/2010/main" val="36009957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Today: collect evidence from the crime scene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74</a:t>
            </a:fld>
            <a:endParaRPr lang="en-US" dirty="0"/>
          </a:p>
        </p:txBody>
      </p:sp>
      <p:pic>
        <p:nvPicPr>
          <p:cNvPr id="12" name="Content Placeholder 11"/>
          <p:cNvPicPr>
            <a:picLocks noGrp="1" noChangeAspect="1"/>
          </p:cNvPicPr>
          <p:nvPr>
            <p:ph sz="quarter" idx="1"/>
          </p:nvPr>
        </p:nvPicPr>
        <p:blipFill>
          <a:blip r:embed="rId2"/>
          <a:srcRect t="10005" b="10005"/>
          <a:stretch>
            <a:fillRect/>
          </a:stretch>
        </p:blipFill>
        <p:spPr/>
      </p:pic>
    </p:spTree>
    <p:extLst>
      <p:ext uri="{BB962C8B-B14F-4D97-AF65-F5344CB8AC3E}">
        <p14:creationId xmlns:p14="http://schemas.microsoft.com/office/powerpoint/2010/main" val="896298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Computer systems made simple</a:t>
            </a:r>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6" name="Content Placeholder 5"/>
          <p:cNvSpPr>
            <a:spLocks noGrp="1"/>
          </p:cNvSpPr>
          <p:nvPr>
            <p:ph sz="quarter" idx="1"/>
          </p:nvPr>
        </p:nvSpPr>
        <p:spPr>
          <a:xfrm>
            <a:off x="304801" y="1158240"/>
            <a:ext cx="4594030" cy="4937760"/>
          </a:xfrm>
        </p:spPr>
        <p:txBody>
          <a:bodyPr>
            <a:normAutofit fontScale="92500"/>
          </a:bodyPr>
          <a:lstStyle/>
          <a:p>
            <a:endParaRPr lang="en-US" sz="2400" dirty="0"/>
          </a:p>
          <a:p>
            <a:r>
              <a:rPr lang="en-US" sz="2400" dirty="0"/>
              <a:t>A computer system = graph of interconnected “</a:t>
            </a:r>
            <a:r>
              <a:rPr lang="en-US" sz="2400" b="1" dirty="0"/>
              <a:t>boxes</a:t>
            </a:r>
            <a:r>
              <a:rPr lang="en-US" sz="2400" dirty="0"/>
              <a:t>”</a:t>
            </a:r>
          </a:p>
          <a:p>
            <a:endParaRPr lang="en-US" sz="2400" dirty="0"/>
          </a:p>
          <a:p>
            <a:r>
              <a:rPr lang="en-US" sz="2400" b="1" dirty="0"/>
              <a:t>Outer boxes</a:t>
            </a:r>
            <a:r>
              <a:rPr lang="en-US" sz="2400" dirty="0"/>
              <a:t>: computers holding potential evidence</a:t>
            </a:r>
          </a:p>
          <a:p>
            <a:pPr lvl="1"/>
            <a:r>
              <a:rPr lang="en-US" sz="2000" dirty="0"/>
              <a:t>E.g., servers, smartphones</a:t>
            </a:r>
          </a:p>
          <a:p>
            <a:pPr lvl="1"/>
            <a:endParaRPr lang="en-US" sz="2000" dirty="0"/>
          </a:p>
          <a:p>
            <a:r>
              <a:rPr lang="en-US" sz="2400" b="1" dirty="0"/>
              <a:t>Inner boxes</a:t>
            </a:r>
            <a:r>
              <a:rPr lang="en-US" sz="2400" dirty="0"/>
              <a:t>: network components connecting outer boxes</a:t>
            </a:r>
          </a:p>
          <a:p>
            <a:pPr lvl="1"/>
            <a:r>
              <a:rPr lang="en-US" sz="2000" dirty="0"/>
              <a:t>E.g., routers, switches</a:t>
            </a:r>
          </a:p>
          <a:p>
            <a:pPr lvl="1"/>
            <a:endParaRPr lang="en-US" sz="2000" dirty="0"/>
          </a:p>
          <a:p>
            <a:r>
              <a:rPr lang="en-US" sz="2400" dirty="0"/>
              <a:t>Boxes provide sources of evidence</a:t>
            </a:r>
          </a:p>
        </p:txBody>
      </p:sp>
      <p:sp>
        <p:nvSpPr>
          <p:cNvPr id="7" name="Rectangle 6"/>
          <p:cNvSpPr/>
          <p:nvPr/>
        </p:nvSpPr>
        <p:spPr>
          <a:xfrm>
            <a:off x="5549905" y="4191000"/>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943600" y="2286000"/>
            <a:ext cx="457200" cy="457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98831" y="5257800"/>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440684" y="5373557"/>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924800" y="2667000"/>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239000" y="1600200"/>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669284" y="3085753"/>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7913978" y="4840851"/>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5715000" y="5257800"/>
            <a:ext cx="292105" cy="22860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6834379" y="4212403"/>
            <a:ext cx="292105" cy="22860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7168404" y="2552700"/>
            <a:ext cx="292105" cy="22860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7923908" y="3940997"/>
            <a:ext cx="292105" cy="228600"/>
          </a:xfrm>
          <a:prstGeom prst="round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34000" y="3201094"/>
            <a:ext cx="457200" cy="53270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15" idx="0"/>
            <a:endCxn id="7" idx="2"/>
          </p:cNvCxnSpPr>
          <p:nvPr/>
        </p:nvCxnSpPr>
        <p:spPr>
          <a:xfrm flipH="1" flipV="1">
            <a:off x="5778505" y="4723706"/>
            <a:ext cx="82548" cy="53409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endCxn id="9" idx="3"/>
          </p:cNvCxnSpPr>
          <p:nvPr/>
        </p:nvCxnSpPr>
        <p:spPr>
          <a:xfrm flipH="1">
            <a:off x="5356031" y="5373557"/>
            <a:ext cx="358969" cy="15059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1"/>
            <a:endCxn id="15" idx="3"/>
          </p:cNvCxnSpPr>
          <p:nvPr/>
        </p:nvCxnSpPr>
        <p:spPr>
          <a:xfrm flipH="1" flipV="1">
            <a:off x="6007105" y="5372100"/>
            <a:ext cx="433579" cy="26781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16" idx="1"/>
          </p:cNvCxnSpPr>
          <p:nvPr/>
        </p:nvCxnSpPr>
        <p:spPr>
          <a:xfrm flipH="1">
            <a:off x="6007105" y="4326703"/>
            <a:ext cx="827274" cy="9310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stCxn id="16" idx="2"/>
            <a:endCxn id="14" idx="1"/>
          </p:cNvCxnSpPr>
          <p:nvPr/>
        </p:nvCxnSpPr>
        <p:spPr>
          <a:xfrm>
            <a:off x="6980432" y="4441003"/>
            <a:ext cx="933546" cy="66620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16" idx="3"/>
            <a:endCxn id="18" idx="1"/>
          </p:cNvCxnSpPr>
          <p:nvPr/>
        </p:nvCxnSpPr>
        <p:spPr>
          <a:xfrm flipV="1">
            <a:off x="7126484" y="4055297"/>
            <a:ext cx="797424" cy="271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17" idx="2"/>
            <a:endCxn id="18" idx="0"/>
          </p:cNvCxnSpPr>
          <p:nvPr/>
        </p:nvCxnSpPr>
        <p:spPr>
          <a:xfrm>
            <a:off x="7314457" y="2781300"/>
            <a:ext cx="755504" cy="115969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7" idx="3"/>
            <a:endCxn id="11" idx="1"/>
          </p:cNvCxnSpPr>
          <p:nvPr/>
        </p:nvCxnSpPr>
        <p:spPr>
          <a:xfrm>
            <a:off x="7460509" y="2667000"/>
            <a:ext cx="464291" cy="26635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7" idx="0"/>
            <a:endCxn id="12" idx="2"/>
          </p:cNvCxnSpPr>
          <p:nvPr/>
        </p:nvCxnSpPr>
        <p:spPr>
          <a:xfrm flipV="1">
            <a:off x="7314457" y="2132906"/>
            <a:ext cx="153143" cy="41979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7" idx="1"/>
            <a:endCxn id="8" idx="3"/>
          </p:cNvCxnSpPr>
          <p:nvPr/>
        </p:nvCxnSpPr>
        <p:spPr>
          <a:xfrm flipH="1" flipV="1">
            <a:off x="6400800" y="2514600"/>
            <a:ext cx="767604" cy="152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17" idx="2"/>
            <a:endCxn id="13" idx="0"/>
          </p:cNvCxnSpPr>
          <p:nvPr/>
        </p:nvCxnSpPr>
        <p:spPr>
          <a:xfrm flipH="1">
            <a:off x="6897884" y="2781300"/>
            <a:ext cx="416573" cy="30445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277398" y="2514947"/>
            <a:ext cx="1501107" cy="37753"/>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038600" y="4055297"/>
            <a:ext cx="1600200" cy="1050103"/>
          </a:xfrm>
          <a:prstGeom prst="straightConnector1">
            <a:avLst/>
          </a:prstGeom>
          <a:ln>
            <a:solidFill>
              <a:schemeClr val="tx1"/>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5410200" y="2056706"/>
            <a:ext cx="816169" cy="381694"/>
          </a:xfrm>
          <a:prstGeom prst="roundRect">
            <a:avLst>
              <a:gd name="adj" fmla="val 46577"/>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file</a:t>
            </a:r>
          </a:p>
        </p:txBody>
      </p:sp>
      <p:sp>
        <p:nvSpPr>
          <p:cNvPr id="20" name="Date Placeholder 19"/>
          <p:cNvSpPr>
            <a:spLocks noGrp="1"/>
          </p:cNvSpPr>
          <p:nvPr>
            <p:ph type="dt" sz="half" idx="10"/>
          </p:nvPr>
        </p:nvSpPr>
        <p:spPr/>
        <p:txBody>
          <a:bodyPr/>
          <a:lstStyle/>
          <a:p>
            <a:r>
              <a:rPr lang="x-none"/>
              <a:t>2018/19</a:t>
            </a:r>
            <a:endParaRPr lang="en-US" dirty="0"/>
          </a:p>
        </p:txBody>
      </p:sp>
      <p:sp>
        <p:nvSpPr>
          <p:cNvPr id="23" name="Slide Number Placeholder 22"/>
          <p:cNvSpPr>
            <a:spLocks noGrp="1"/>
          </p:cNvSpPr>
          <p:nvPr>
            <p:ph type="sldNum" sz="quarter" idx="12"/>
          </p:nvPr>
        </p:nvSpPr>
        <p:spPr/>
        <p:txBody>
          <a:bodyPr/>
          <a:lstStyle/>
          <a:p>
            <a:fld id="{BAFC06C6-5388-EF48-9B75-F2C2BBFC0E68}" type="slidenum">
              <a:rPr lang="en-US" smtClean="0"/>
              <a:t>75</a:t>
            </a:fld>
            <a:endParaRPr lang="en-US" dirty="0"/>
          </a:p>
        </p:txBody>
      </p:sp>
      <p:sp>
        <p:nvSpPr>
          <p:cNvPr id="24" name="Freeform 23"/>
          <p:cNvSpPr/>
          <p:nvPr/>
        </p:nvSpPr>
        <p:spPr>
          <a:xfrm>
            <a:off x="5918247" y="2627089"/>
            <a:ext cx="1913679" cy="2675249"/>
          </a:xfrm>
          <a:custGeom>
            <a:avLst/>
            <a:gdLst>
              <a:gd name="connsiteX0" fmla="*/ 567165 w 1913679"/>
              <a:gd name="connsiteY0" fmla="*/ 23644 h 2675249"/>
              <a:gd name="connsiteX1" fmla="*/ 1220639 w 1913679"/>
              <a:gd name="connsiteY1" fmla="*/ 159262 h 2675249"/>
              <a:gd name="connsiteX2" fmla="*/ 1911101 w 1913679"/>
              <a:gd name="connsiteY2" fmla="*/ 1219555 h 2675249"/>
              <a:gd name="connsiteX3" fmla="*/ 961715 w 1913679"/>
              <a:gd name="connsiteY3" fmla="*/ 2045598 h 2675249"/>
              <a:gd name="connsiteX4" fmla="*/ 258923 w 1913679"/>
              <a:gd name="connsiteY4" fmla="*/ 2674376 h 2675249"/>
              <a:gd name="connsiteX5" fmla="*/ 0 w 1913679"/>
              <a:gd name="connsiteY5" fmla="*/ 2193546 h 2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3679" h="2675249">
                <a:moveTo>
                  <a:pt x="567165" y="23644"/>
                </a:moveTo>
                <a:cubicBezTo>
                  <a:pt x="781907" y="-8206"/>
                  <a:pt x="996650" y="-40056"/>
                  <a:pt x="1220639" y="159262"/>
                </a:cubicBezTo>
                <a:cubicBezTo>
                  <a:pt x="1444628" y="358580"/>
                  <a:pt x="1954255" y="905166"/>
                  <a:pt x="1911101" y="1219555"/>
                </a:cubicBezTo>
                <a:cubicBezTo>
                  <a:pt x="1867947" y="1533944"/>
                  <a:pt x="1237078" y="1803128"/>
                  <a:pt x="961715" y="2045598"/>
                </a:cubicBezTo>
                <a:cubicBezTo>
                  <a:pt x="686352" y="2288068"/>
                  <a:pt x="419209" y="2649718"/>
                  <a:pt x="258923" y="2674376"/>
                </a:cubicBezTo>
                <a:cubicBezTo>
                  <a:pt x="98637" y="2699034"/>
                  <a:pt x="0" y="2193546"/>
                  <a:pt x="0" y="2193546"/>
                </a:cubicBezTo>
              </a:path>
            </a:pathLst>
          </a:custGeom>
          <a:ln>
            <a:solidFill>
              <a:srgbClr val="FF0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Rounded Rectangle 34"/>
          <p:cNvSpPr/>
          <p:nvPr/>
        </p:nvSpPr>
        <p:spPr>
          <a:xfrm>
            <a:off x="6085535" y="4723706"/>
            <a:ext cx="1305865" cy="381694"/>
          </a:xfrm>
          <a:prstGeom prst="roundRect">
            <a:avLst>
              <a:gd name="adj" fmla="val 46577"/>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message</a:t>
            </a:r>
          </a:p>
        </p:txBody>
      </p:sp>
    </p:spTree>
    <p:extLst>
      <p:ext uri="{BB962C8B-B14F-4D97-AF65-F5344CB8AC3E}">
        <p14:creationId xmlns:p14="http://schemas.microsoft.com/office/powerpoint/2010/main" val="3986820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roadmap</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76</a:t>
            </a:fld>
            <a:endParaRPr lang="en-US" dirty="0"/>
          </a:p>
        </p:txBody>
      </p:sp>
      <p:sp>
        <p:nvSpPr>
          <p:cNvPr id="6" name="Content Placeholder 5"/>
          <p:cNvSpPr>
            <a:spLocks noGrp="1"/>
          </p:cNvSpPr>
          <p:nvPr>
            <p:ph sz="quarter" idx="1"/>
          </p:nvPr>
        </p:nvSpPr>
        <p:spPr/>
        <p:txBody>
          <a:bodyPr>
            <a:normAutofit/>
          </a:bodyPr>
          <a:lstStyle/>
          <a:p>
            <a:pPr lvl="3"/>
            <a:endParaRPr lang="en-US" dirty="0"/>
          </a:p>
          <a:p>
            <a:r>
              <a:rPr lang="en-US" dirty="0"/>
              <a:t>Tools for evidence acquisition</a:t>
            </a:r>
          </a:p>
          <a:p>
            <a:endParaRPr lang="en-US" dirty="0"/>
          </a:p>
          <a:p>
            <a:r>
              <a:rPr lang="en-US" dirty="0"/>
              <a:t>Obstacles to evidence acquisition</a:t>
            </a:r>
          </a:p>
          <a:p>
            <a:endParaRPr lang="en-US" dirty="0"/>
          </a:p>
          <a:p>
            <a:r>
              <a:rPr lang="en-US" dirty="0"/>
              <a:t>Evidence acquisition from computers</a:t>
            </a:r>
          </a:p>
          <a:p>
            <a:pPr marL="0" indent="0">
              <a:buNone/>
            </a:pPr>
            <a:endParaRPr lang="en-US" dirty="0"/>
          </a:p>
          <a:p>
            <a:r>
              <a:rPr lang="en-US" dirty="0"/>
              <a:t>Handling mobile devices</a:t>
            </a:r>
          </a:p>
          <a:p>
            <a:endParaRPr lang="en-US" dirty="0"/>
          </a:p>
        </p:txBody>
      </p:sp>
    </p:spTree>
    <p:extLst>
      <p:ext uri="{BB962C8B-B14F-4D97-AF65-F5344CB8AC3E}">
        <p14:creationId xmlns:p14="http://schemas.microsoft.com/office/powerpoint/2010/main" val="30184337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Tools for evidence acquisition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77</a:t>
            </a:fld>
            <a:endParaRPr lang="en-US" dirty="0"/>
          </a:p>
        </p:txBody>
      </p:sp>
    </p:spTree>
    <p:extLst>
      <p:ext uri="{BB962C8B-B14F-4D97-AF65-F5344CB8AC3E}">
        <p14:creationId xmlns:p14="http://schemas.microsoft.com/office/powerpoint/2010/main" val="4211793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Forensic tools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78</a:t>
            </a:fld>
            <a:endParaRPr lang="en-US" dirty="0"/>
          </a:p>
        </p:txBody>
      </p:sp>
      <p:sp>
        <p:nvSpPr>
          <p:cNvPr id="9" name="Content Placeholder 8"/>
          <p:cNvSpPr>
            <a:spLocks noGrp="1"/>
          </p:cNvSpPr>
          <p:nvPr>
            <p:ph sz="quarter" idx="1"/>
          </p:nvPr>
        </p:nvSpPr>
        <p:spPr>
          <a:xfrm>
            <a:off x="304800" y="1234440"/>
            <a:ext cx="5334000" cy="1127760"/>
          </a:xfrm>
        </p:spPr>
        <p:txBody>
          <a:bodyPr>
            <a:normAutofit/>
          </a:bodyPr>
          <a:lstStyle/>
          <a:p>
            <a:r>
              <a:rPr lang="en-US"/>
              <a:t>Translate </a:t>
            </a:r>
            <a:r>
              <a:rPr lang="en-US" dirty="0"/>
              <a:t>data through one or more </a:t>
            </a:r>
            <a:r>
              <a:rPr lang="en-US" b="1" dirty="0"/>
              <a:t>layers of abstraction</a:t>
            </a:r>
          </a:p>
        </p:txBody>
      </p:sp>
      <p:sp>
        <p:nvSpPr>
          <p:cNvPr id="10" name="Rectangle 9"/>
          <p:cNvSpPr/>
          <p:nvPr/>
        </p:nvSpPr>
        <p:spPr>
          <a:xfrm>
            <a:off x="1447800" y="3713789"/>
            <a:ext cx="2590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t>Forensic Tool</a:t>
            </a:r>
            <a:endParaRPr lang="en-US" sz="2400" b="1" dirty="0"/>
          </a:p>
        </p:txBody>
      </p:sp>
      <p:cxnSp>
        <p:nvCxnSpPr>
          <p:cNvPr id="12" name="Straight Arrow Connector 11"/>
          <p:cNvCxnSpPr/>
          <p:nvPr/>
        </p:nvCxnSpPr>
        <p:spPr>
          <a:xfrm>
            <a:off x="1844831" y="3059284"/>
            <a:ext cx="6389" cy="60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233102" y="2636151"/>
            <a:ext cx="1236236" cy="400110"/>
          </a:xfrm>
          <a:prstGeom prst="rect">
            <a:avLst/>
          </a:prstGeom>
          <a:noFill/>
        </p:spPr>
        <p:txBody>
          <a:bodyPr wrap="none" rtlCol="0">
            <a:spAutoFit/>
          </a:bodyPr>
          <a:lstStyle/>
          <a:p>
            <a:r>
              <a:rPr lang="en-US" sz="2000" dirty="0"/>
              <a:t>Input data</a:t>
            </a:r>
          </a:p>
        </p:txBody>
      </p:sp>
      <p:sp>
        <p:nvSpPr>
          <p:cNvPr id="18" name="TextBox 17"/>
          <p:cNvSpPr txBox="1"/>
          <p:nvPr/>
        </p:nvSpPr>
        <p:spPr>
          <a:xfrm>
            <a:off x="3154293" y="2634631"/>
            <a:ext cx="1031051" cy="400110"/>
          </a:xfrm>
          <a:prstGeom prst="rect">
            <a:avLst/>
          </a:prstGeom>
          <a:noFill/>
        </p:spPr>
        <p:txBody>
          <a:bodyPr wrap="none" rtlCol="0">
            <a:spAutoFit/>
          </a:bodyPr>
          <a:lstStyle/>
          <a:p>
            <a:r>
              <a:rPr lang="en-US" sz="2000" dirty="0"/>
              <a:t>Rule set</a:t>
            </a:r>
          </a:p>
        </p:txBody>
      </p:sp>
      <p:sp>
        <p:nvSpPr>
          <p:cNvPr id="19" name="TextBox 18"/>
          <p:cNvSpPr txBox="1"/>
          <p:nvPr/>
        </p:nvSpPr>
        <p:spPr>
          <a:xfrm>
            <a:off x="6248400" y="1123890"/>
            <a:ext cx="1770678" cy="400110"/>
          </a:xfrm>
          <a:prstGeom prst="rect">
            <a:avLst/>
          </a:prstGeom>
          <a:noFill/>
        </p:spPr>
        <p:txBody>
          <a:bodyPr wrap="none" rtlCol="0">
            <a:spAutoFit/>
          </a:bodyPr>
          <a:lstStyle/>
          <a:p>
            <a:r>
              <a:rPr lang="en-US" sz="2000" dirty="0"/>
              <a:t>Raw disk image</a:t>
            </a:r>
          </a:p>
        </p:txBody>
      </p:sp>
      <p:sp>
        <p:nvSpPr>
          <p:cNvPr id="20" name="TextBox 19"/>
          <p:cNvSpPr txBox="1"/>
          <p:nvPr/>
        </p:nvSpPr>
        <p:spPr>
          <a:xfrm>
            <a:off x="2756692" y="5383715"/>
            <a:ext cx="1800493" cy="400110"/>
          </a:xfrm>
          <a:prstGeom prst="rect">
            <a:avLst/>
          </a:prstGeom>
          <a:noFill/>
        </p:spPr>
        <p:txBody>
          <a:bodyPr wrap="none" rtlCol="0">
            <a:spAutoFit/>
          </a:bodyPr>
          <a:lstStyle/>
          <a:p>
            <a:r>
              <a:rPr lang="en-US" sz="2000" dirty="0"/>
              <a:t>Margin of error</a:t>
            </a:r>
          </a:p>
        </p:txBody>
      </p:sp>
      <p:pic>
        <p:nvPicPr>
          <p:cNvPr id="21" name="Picture 20"/>
          <p:cNvPicPr>
            <a:picLocks noChangeAspect="1"/>
          </p:cNvPicPr>
          <p:nvPr/>
        </p:nvPicPr>
        <p:blipFill>
          <a:blip r:embed="rId2"/>
          <a:stretch>
            <a:fillRect/>
          </a:stretch>
        </p:blipFill>
        <p:spPr>
          <a:xfrm>
            <a:off x="5638800" y="2796062"/>
            <a:ext cx="3037662" cy="3223738"/>
          </a:xfrm>
          <a:prstGeom prst="rect">
            <a:avLst/>
          </a:prstGeom>
        </p:spPr>
      </p:pic>
      <p:sp>
        <p:nvSpPr>
          <p:cNvPr id="22" name="TextBox 21"/>
          <p:cNvSpPr txBox="1"/>
          <p:nvPr/>
        </p:nvSpPr>
        <p:spPr>
          <a:xfrm>
            <a:off x="5638800" y="1524000"/>
            <a:ext cx="3124200" cy="738664"/>
          </a:xfrm>
          <a:prstGeom prst="rect">
            <a:avLst/>
          </a:prstGeom>
          <a:solidFill>
            <a:schemeClr val="bg1"/>
          </a:solidFill>
          <a:ln>
            <a:solidFill>
              <a:srgbClr val="000000"/>
            </a:solidFill>
          </a:ln>
        </p:spPr>
        <p:txBody>
          <a:bodyPr wrap="square" rtlCol="0">
            <a:spAutoFit/>
          </a:bodyPr>
          <a:lstStyle/>
          <a:p>
            <a:r>
              <a:rPr lang="en-US" sz="1400" dirty="0">
                <a:latin typeface="Consolas"/>
                <a:cs typeface="Consolas"/>
              </a:rPr>
              <a:t>45 00 00 1d 7b </a:t>
            </a:r>
            <a:r>
              <a:rPr lang="en-US" sz="1400" dirty="0" err="1">
                <a:latin typeface="Consolas"/>
                <a:cs typeface="Consolas"/>
              </a:rPr>
              <a:t>bd</a:t>
            </a:r>
            <a:r>
              <a:rPr lang="en-US" sz="1400" dirty="0">
                <a:latin typeface="Consolas"/>
                <a:cs typeface="Consolas"/>
              </a:rPr>
              <a:t> 00 00</a:t>
            </a:r>
          </a:p>
          <a:p>
            <a:r>
              <a:rPr lang="en-US" sz="1400" dirty="0">
                <a:latin typeface="Consolas"/>
                <a:cs typeface="Consolas"/>
              </a:rPr>
              <a:t>c0 a8 01 37 23 82 23 83</a:t>
            </a:r>
          </a:p>
          <a:p>
            <a:r>
              <a:rPr lang="en-US" sz="1400" dirty="0">
                <a:latin typeface="Consolas"/>
                <a:cs typeface="Consolas"/>
              </a:rPr>
              <a:t>...</a:t>
            </a:r>
          </a:p>
        </p:txBody>
      </p:sp>
      <p:sp>
        <p:nvSpPr>
          <p:cNvPr id="23" name="Down Arrow 22"/>
          <p:cNvSpPr/>
          <p:nvPr/>
        </p:nvSpPr>
        <p:spPr>
          <a:xfrm>
            <a:off x="6695262" y="2309336"/>
            <a:ext cx="861477" cy="357664"/>
          </a:xfrm>
          <a:prstGeom prst="downArrow">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4" name="TextBox 23"/>
          <p:cNvSpPr txBox="1"/>
          <p:nvPr/>
        </p:nvSpPr>
        <p:spPr>
          <a:xfrm>
            <a:off x="1143000" y="5391090"/>
            <a:ext cx="1467068" cy="400110"/>
          </a:xfrm>
          <a:prstGeom prst="rect">
            <a:avLst/>
          </a:prstGeom>
          <a:noFill/>
        </p:spPr>
        <p:txBody>
          <a:bodyPr wrap="none" rtlCol="0">
            <a:spAutoFit/>
          </a:bodyPr>
          <a:lstStyle/>
          <a:p>
            <a:r>
              <a:rPr lang="en-US" sz="2000" dirty="0"/>
              <a:t>Output data</a:t>
            </a:r>
          </a:p>
        </p:txBody>
      </p:sp>
      <p:sp>
        <p:nvSpPr>
          <p:cNvPr id="25" name="TextBox 24"/>
          <p:cNvSpPr txBox="1"/>
          <p:nvPr/>
        </p:nvSpPr>
        <p:spPr>
          <a:xfrm>
            <a:off x="6629400" y="5924490"/>
            <a:ext cx="1038746" cy="400110"/>
          </a:xfrm>
          <a:prstGeom prst="rect">
            <a:avLst/>
          </a:prstGeom>
          <a:noFill/>
        </p:spPr>
        <p:txBody>
          <a:bodyPr wrap="none" rtlCol="0">
            <a:spAutoFit/>
          </a:bodyPr>
          <a:lstStyle/>
          <a:p>
            <a:r>
              <a:rPr lang="en-US" sz="2000"/>
              <a:t>File tree</a:t>
            </a:r>
            <a:endParaRPr lang="en-US" sz="2000" dirty="0"/>
          </a:p>
        </p:txBody>
      </p:sp>
      <p:cxnSp>
        <p:nvCxnSpPr>
          <p:cNvPr id="26" name="Straight Arrow Connector 25"/>
          <p:cNvCxnSpPr/>
          <p:nvPr/>
        </p:nvCxnSpPr>
        <p:spPr>
          <a:xfrm>
            <a:off x="3670479" y="3036261"/>
            <a:ext cx="6389" cy="60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1851220" y="4791612"/>
            <a:ext cx="6389" cy="60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650550" y="4812146"/>
            <a:ext cx="6389" cy="6068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656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workflow of forensic tool utilization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79</a:t>
            </a:fld>
            <a:endParaRPr lang="en-US" dirty="0"/>
          </a:p>
        </p:txBody>
      </p:sp>
      <p:sp>
        <p:nvSpPr>
          <p:cNvPr id="6" name="Content Placeholder 5"/>
          <p:cNvSpPr>
            <a:spLocks noGrp="1"/>
          </p:cNvSpPr>
          <p:nvPr>
            <p:ph sz="quarter" idx="1"/>
          </p:nvPr>
        </p:nvSpPr>
        <p:spPr>
          <a:xfrm>
            <a:off x="457200" y="1219200"/>
            <a:ext cx="8229600" cy="457200"/>
          </a:xfrm>
        </p:spPr>
        <p:txBody>
          <a:bodyPr>
            <a:normAutofit fontScale="92500" lnSpcReduction="10000"/>
          </a:bodyPr>
          <a:lstStyle/>
          <a:p>
            <a:pPr marL="0" indent="0" algn="ctr">
              <a:buNone/>
            </a:pPr>
            <a:r>
              <a:rPr lang="en-US" dirty="0"/>
              <a:t>Arrows indicate steps where tools are used</a:t>
            </a:r>
          </a:p>
        </p:txBody>
      </p:sp>
      <p:pic>
        <p:nvPicPr>
          <p:cNvPr id="7" name="Picture 6"/>
          <p:cNvPicPr>
            <a:picLocks noChangeAspect="1"/>
          </p:cNvPicPr>
          <p:nvPr/>
        </p:nvPicPr>
        <p:blipFill>
          <a:blip r:embed="rId2"/>
          <a:stretch>
            <a:fillRect/>
          </a:stretch>
        </p:blipFill>
        <p:spPr>
          <a:xfrm>
            <a:off x="2286000" y="1676400"/>
            <a:ext cx="6400800" cy="4565807"/>
          </a:xfrm>
          <a:prstGeom prst="rect">
            <a:avLst/>
          </a:prstGeom>
        </p:spPr>
      </p:pic>
      <p:pic>
        <p:nvPicPr>
          <p:cNvPr id="8" name="Picture 7"/>
          <p:cNvPicPr>
            <a:picLocks noChangeAspect="1"/>
          </p:cNvPicPr>
          <p:nvPr/>
        </p:nvPicPr>
        <p:blipFill>
          <a:blip r:embed="rId3"/>
          <a:stretch>
            <a:fillRect/>
          </a:stretch>
        </p:blipFill>
        <p:spPr>
          <a:xfrm>
            <a:off x="304800" y="3352800"/>
            <a:ext cx="1271990" cy="1271990"/>
          </a:xfrm>
          <a:prstGeom prst="rect">
            <a:avLst/>
          </a:prstGeom>
        </p:spPr>
      </p:pic>
      <p:pic>
        <p:nvPicPr>
          <p:cNvPr id="9" name="Picture 8"/>
          <p:cNvPicPr>
            <a:picLocks noChangeAspect="1"/>
          </p:cNvPicPr>
          <p:nvPr/>
        </p:nvPicPr>
        <p:blipFill>
          <a:blip r:embed="rId4"/>
          <a:stretch>
            <a:fillRect/>
          </a:stretch>
        </p:blipFill>
        <p:spPr>
          <a:xfrm>
            <a:off x="404096" y="2590800"/>
            <a:ext cx="778050" cy="556306"/>
          </a:xfrm>
          <a:prstGeom prst="rect">
            <a:avLst/>
          </a:prstGeom>
        </p:spPr>
      </p:pic>
      <p:pic>
        <p:nvPicPr>
          <p:cNvPr id="10" name="Picture 9"/>
          <p:cNvPicPr>
            <a:picLocks noChangeAspect="1"/>
          </p:cNvPicPr>
          <p:nvPr/>
        </p:nvPicPr>
        <p:blipFill>
          <a:blip r:embed="rId5"/>
          <a:stretch>
            <a:fillRect/>
          </a:stretch>
        </p:blipFill>
        <p:spPr>
          <a:xfrm>
            <a:off x="495146" y="4724400"/>
            <a:ext cx="724054" cy="890230"/>
          </a:xfrm>
          <a:prstGeom prst="rect">
            <a:avLst/>
          </a:prstGeom>
        </p:spPr>
      </p:pic>
      <p:cxnSp>
        <p:nvCxnSpPr>
          <p:cNvPr id="12" name="Straight Arrow Connector 11"/>
          <p:cNvCxnSpPr/>
          <p:nvPr/>
        </p:nvCxnSpPr>
        <p:spPr>
          <a:xfrm flipV="1">
            <a:off x="1600200" y="2590800"/>
            <a:ext cx="533400"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76400" y="5029200"/>
            <a:ext cx="53340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872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a:t>
            </a:fld>
            <a:endParaRPr lang="en-US" dirty="0"/>
          </a:p>
        </p:txBody>
      </p:sp>
      <p:sp>
        <p:nvSpPr>
          <p:cNvPr id="6" name="Content Placeholder 5"/>
          <p:cNvSpPr>
            <a:spLocks noGrp="1"/>
          </p:cNvSpPr>
          <p:nvPr>
            <p:ph sz="quarter" idx="1"/>
          </p:nvPr>
        </p:nvSpPr>
        <p:spPr/>
        <p:txBody>
          <a:bodyPr>
            <a:normAutofit fontScale="92500" lnSpcReduction="10000"/>
          </a:bodyPr>
          <a:lstStyle/>
          <a:p>
            <a:pPr lvl="6"/>
            <a:endParaRPr lang="en-US" dirty="0"/>
          </a:p>
          <a:p>
            <a:r>
              <a:rPr lang="en-US" b="1" dirty="0" err="1"/>
              <a:t>Empresas</a:t>
            </a:r>
            <a:r>
              <a:rPr lang="en-US" b="1" dirty="0"/>
              <a:t> </a:t>
            </a:r>
            <a:r>
              <a:rPr lang="en-US" b="1" dirty="0" err="1"/>
              <a:t>particulares</a:t>
            </a:r>
            <a:endParaRPr lang="en-US" b="1" dirty="0"/>
          </a:p>
          <a:p>
            <a:pPr lvl="1"/>
            <a:r>
              <a:rPr lang="en-US" dirty="0"/>
              <a:t>Para </a:t>
            </a:r>
            <a:r>
              <a:rPr lang="en-US" dirty="0" err="1"/>
              <a:t>obter</a:t>
            </a:r>
            <a:r>
              <a:rPr lang="en-US" dirty="0"/>
              <a:t> </a:t>
            </a:r>
            <a:r>
              <a:rPr lang="en-US" dirty="0" err="1"/>
              <a:t>prova</a:t>
            </a:r>
            <a:r>
              <a:rPr lang="en-US" dirty="0"/>
              <a:t> de </a:t>
            </a:r>
            <a:r>
              <a:rPr lang="en-US" dirty="0" err="1"/>
              <a:t>computadores</a:t>
            </a:r>
            <a:r>
              <a:rPr lang="en-US" dirty="0"/>
              <a:t> de </a:t>
            </a:r>
            <a:r>
              <a:rPr lang="en-US" dirty="0" err="1"/>
              <a:t>empregados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fraude</a:t>
            </a:r>
            <a:r>
              <a:rPr lang="en-US" dirty="0"/>
              <a:t>, </a:t>
            </a:r>
            <a:r>
              <a:rPr lang="en-US" dirty="0" err="1"/>
              <a:t>extorsão</a:t>
            </a:r>
            <a:r>
              <a:rPr lang="en-US" dirty="0"/>
              <a:t>, e </a:t>
            </a:r>
            <a:r>
              <a:rPr lang="en-US" dirty="0" err="1"/>
              <a:t>corrupção</a:t>
            </a:r>
            <a:endParaRPr lang="en-US" dirty="0"/>
          </a:p>
          <a:p>
            <a:pPr lvl="5"/>
            <a:endParaRPr lang="en-US" dirty="0"/>
          </a:p>
          <a:p>
            <a:pPr lvl="5"/>
            <a:endParaRPr lang="en-US" dirty="0"/>
          </a:p>
          <a:p>
            <a:r>
              <a:rPr lang="en-US" b="1" dirty="0" err="1"/>
              <a:t>Agentes</a:t>
            </a:r>
            <a:r>
              <a:rPr lang="en-US" b="1" dirty="0"/>
              <a:t> da lei (</a:t>
            </a:r>
            <a:r>
              <a:rPr lang="en-US" b="1" dirty="0" err="1"/>
              <a:t>polícias</a:t>
            </a:r>
            <a:r>
              <a:rPr lang="en-US" b="1" dirty="0"/>
              <a:t>)</a:t>
            </a:r>
          </a:p>
          <a:p>
            <a:pPr lvl="1"/>
            <a:r>
              <a:rPr lang="en-US" dirty="0" err="1"/>
              <a:t>Usam</a:t>
            </a:r>
            <a:r>
              <a:rPr lang="en-US" dirty="0"/>
              <a:t> </a:t>
            </a:r>
            <a:r>
              <a:rPr lang="en-US" dirty="0" err="1"/>
              <a:t>métodos</a:t>
            </a:r>
            <a:r>
              <a:rPr lang="en-US" dirty="0"/>
              <a:t> de </a:t>
            </a:r>
            <a:r>
              <a:rPr lang="en-US" dirty="0" err="1"/>
              <a:t>segurança</a:t>
            </a:r>
            <a:r>
              <a:rPr lang="en-US" dirty="0"/>
              <a:t> </a:t>
            </a:r>
            <a:r>
              <a:rPr lang="en-US" dirty="0" err="1"/>
              <a:t>forense</a:t>
            </a:r>
            <a:r>
              <a:rPr lang="en-US" dirty="0"/>
              <a:t> para </a:t>
            </a:r>
            <a:r>
              <a:rPr lang="en-US" dirty="0" err="1"/>
              <a:t>recolha</a:t>
            </a:r>
            <a:r>
              <a:rPr lang="en-US" dirty="0"/>
              <a:t> de </a:t>
            </a:r>
            <a:r>
              <a:rPr lang="en-US" dirty="0" err="1"/>
              <a:t>prova</a:t>
            </a:r>
            <a:r>
              <a:rPr lang="en-US" dirty="0"/>
              <a:t> </a:t>
            </a:r>
            <a:r>
              <a:rPr lang="en-US" dirty="0" err="1"/>
              <a:t>em</a:t>
            </a:r>
            <a:r>
              <a:rPr lang="en-US" dirty="0"/>
              <a:t> </a:t>
            </a:r>
            <a:r>
              <a:rPr lang="en-US" dirty="0" err="1"/>
              <a:t>buscas</a:t>
            </a:r>
            <a:r>
              <a:rPr lang="en-US" dirty="0"/>
              <a:t> e </a:t>
            </a:r>
            <a:r>
              <a:rPr lang="en-US" dirty="0" err="1"/>
              <a:t>tratamento</a:t>
            </a:r>
            <a:r>
              <a:rPr lang="en-US" dirty="0"/>
              <a:t> / </a:t>
            </a:r>
            <a:r>
              <a:rPr lang="en-US" dirty="0" err="1"/>
              <a:t>manuseamento</a:t>
            </a:r>
            <a:r>
              <a:rPr lang="en-US" dirty="0"/>
              <a:t> de </a:t>
            </a:r>
            <a:r>
              <a:rPr lang="en-US" dirty="0" err="1"/>
              <a:t>prova</a:t>
            </a:r>
            <a:r>
              <a:rPr lang="en-US" dirty="0"/>
              <a:t> </a:t>
            </a:r>
            <a:r>
              <a:rPr lang="en-US" dirty="0" err="1"/>
              <a:t>após</a:t>
            </a:r>
            <a:r>
              <a:rPr lang="en-US" dirty="0"/>
              <a:t> </a:t>
            </a:r>
            <a:r>
              <a:rPr lang="en-US" dirty="0" err="1"/>
              <a:t>apreensão</a:t>
            </a:r>
            <a:endParaRPr lang="en-US" dirty="0"/>
          </a:p>
          <a:p>
            <a:pPr lvl="5"/>
            <a:endParaRPr lang="en-US" dirty="0"/>
          </a:p>
          <a:p>
            <a:pPr lvl="5"/>
            <a:endParaRPr lang="en-US" dirty="0"/>
          </a:p>
          <a:p>
            <a:r>
              <a:rPr lang="en-US" b="1" dirty="0" err="1"/>
              <a:t>Individuos</a:t>
            </a:r>
            <a:r>
              <a:rPr lang="en-US" b="1" dirty="0"/>
              <a:t> / </a:t>
            </a:r>
            <a:r>
              <a:rPr lang="en-US" b="1" dirty="0" err="1"/>
              <a:t>investigadores</a:t>
            </a:r>
            <a:r>
              <a:rPr lang="en-US" b="1" dirty="0"/>
              <a:t> </a:t>
            </a:r>
            <a:r>
              <a:rPr lang="en-US" b="1" dirty="0" err="1"/>
              <a:t>privados</a:t>
            </a:r>
            <a:endParaRPr lang="en-US" b="1" dirty="0"/>
          </a:p>
          <a:p>
            <a:pPr lvl="1"/>
            <a:r>
              <a:rPr lang="en-US" dirty="0" err="1"/>
              <a:t>Obtençã</a:t>
            </a:r>
            <a:r>
              <a:rPr lang="en-US" dirty="0"/>
              <a:t> de </a:t>
            </a:r>
            <a:r>
              <a:rPr lang="en-US" dirty="0" err="1"/>
              <a:t>serviços</a:t>
            </a:r>
            <a:r>
              <a:rPr lang="en-US" dirty="0"/>
              <a:t> </a:t>
            </a:r>
            <a:r>
              <a:rPr lang="en-US" dirty="0" err="1"/>
              <a:t>por</a:t>
            </a:r>
            <a:r>
              <a:rPr lang="en-US" dirty="0"/>
              <a:t> </a:t>
            </a:r>
            <a:r>
              <a:rPr lang="en-US" dirty="0" err="1"/>
              <a:t>parte</a:t>
            </a:r>
            <a:r>
              <a:rPr lang="en-US" dirty="0"/>
              <a:t> de </a:t>
            </a:r>
            <a:r>
              <a:rPr lang="en-US" dirty="0" err="1"/>
              <a:t>analistas</a:t>
            </a:r>
            <a:r>
              <a:rPr lang="en-US" dirty="0"/>
              <a:t> </a:t>
            </a:r>
            <a:r>
              <a:rPr lang="en-US" dirty="0" err="1"/>
              <a:t>forenses</a:t>
            </a:r>
            <a:r>
              <a:rPr lang="en-US" dirty="0"/>
              <a:t> </a:t>
            </a:r>
            <a:r>
              <a:rPr lang="en-US" dirty="0" err="1"/>
              <a:t>profissionais</a:t>
            </a:r>
            <a:r>
              <a:rPr lang="en-US" dirty="0"/>
              <a:t> para </a:t>
            </a:r>
            <a:r>
              <a:rPr lang="en-US" dirty="0" err="1"/>
              <a:t>suportar</a:t>
            </a:r>
            <a:r>
              <a:rPr lang="en-US" dirty="0"/>
              <a:t> </a:t>
            </a:r>
            <a:r>
              <a:rPr lang="en-US" dirty="0" err="1"/>
              <a:t>alegações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abuso</a:t>
            </a:r>
            <a:r>
              <a:rPr lang="en-US" dirty="0"/>
              <a:t>, </a:t>
            </a:r>
            <a:r>
              <a:rPr lang="en-US" dirty="0" err="1"/>
              <a:t>ou</a:t>
            </a:r>
            <a:r>
              <a:rPr lang="en-US" dirty="0"/>
              <a:t> </a:t>
            </a:r>
            <a:r>
              <a:rPr lang="en-US" dirty="0" err="1"/>
              <a:t>despedimento</a:t>
            </a:r>
            <a:r>
              <a:rPr lang="en-US" dirty="0"/>
              <a:t> </a:t>
            </a:r>
            <a:r>
              <a:rPr lang="en-US" dirty="0" err="1"/>
              <a:t>indevido</a:t>
            </a:r>
            <a:r>
              <a:rPr lang="en-US" dirty="0"/>
              <a:t> do </a:t>
            </a:r>
            <a:r>
              <a:rPr lang="en-US" dirty="0" err="1"/>
              <a:t>emprego</a:t>
            </a:r>
            <a:endParaRPr lang="en-US" dirty="0"/>
          </a:p>
        </p:txBody>
      </p:sp>
    </p:spTree>
    <p:extLst>
      <p:ext uri="{BB962C8B-B14F-4D97-AF65-F5344CB8AC3E}">
        <p14:creationId xmlns:p14="http://schemas.microsoft.com/office/powerpoint/2010/main" val="294962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In the process, tools generate multiple data items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80</a:t>
            </a:fld>
            <a:endParaRPr lang="en-US" dirty="0"/>
          </a:p>
        </p:txBody>
      </p:sp>
      <p:pic>
        <p:nvPicPr>
          <p:cNvPr id="7" name="Picture 6"/>
          <p:cNvPicPr>
            <a:picLocks noChangeAspect="1"/>
          </p:cNvPicPr>
          <p:nvPr/>
        </p:nvPicPr>
        <p:blipFill>
          <a:blip r:embed="rId3"/>
          <a:stretch>
            <a:fillRect/>
          </a:stretch>
        </p:blipFill>
        <p:spPr>
          <a:xfrm>
            <a:off x="1371600" y="1295400"/>
            <a:ext cx="6705600" cy="4828032"/>
          </a:xfrm>
          <a:prstGeom prst="rect">
            <a:avLst/>
          </a:prstGeom>
        </p:spPr>
      </p:pic>
    </p:spTree>
    <p:extLst>
      <p:ext uri="{BB962C8B-B14F-4D97-AF65-F5344CB8AC3E}">
        <p14:creationId xmlns:p14="http://schemas.microsoft.com/office/powerpoint/2010/main" val="12777113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properties of forensic tools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81</a:t>
            </a:fld>
            <a:endParaRPr lang="en-US" dirty="0"/>
          </a:p>
        </p:txBody>
      </p:sp>
      <p:sp>
        <p:nvSpPr>
          <p:cNvPr id="6" name="Content Placeholder 5"/>
          <p:cNvSpPr>
            <a:spLocks noGrp="1"/>
          </p:cNvSpPr>
          <p:nvPr>
            <p:ph sz="quarter" idx="1"/>
          </p:nvPr>
        </p:nvSpPr>
        <p:spPr/>
        <p:txBody>
          <a:bodyPr>
            <a:normAutofit fontScale="70000" lnSpcReduction="20000"/>
          </a:bodyPr>
          <a:lstStyle/>
          <a:p>
            <a:pPr lvl="2"/>
            <a:endParaRPr lang="en-US" b="1" dirty="0"/>
          </a:p>
          <a:p>
            <a:r>
              <a:rPr lang="en-US" b="1" dirty="0"/>
              <a:t>Usability</a:t>
            </a:r>
          </a:p>
          <a:p>
            <a:pPr lvl="1"/>
            <a:r>
              <a:rPr lang="en-US" dirty="0"/>
              <a:t>Present data at a useful layer of abstraction for investigators</a:t>
            </a:r>
          </a:p>
          <a:p>
            <a:pPr lvl="1"/>
            <a:endParaRPr lang="en-US" dirty="0"/>
          </a:p>
          <a:p>
            <a:r>
              <a:rPr lang="en-US" b="1" dirty="0"/>
              <a:t>Comprehensiveness</a:t>
            </a:r>
          </a:p>
          <a:p>
            <a:pPr lvl="1"/>
            <a:r>
              <a:rPr lang="en-US" dirty="0"/>
              <a:t>Reveal all relevant data</a:t>
            </a:r>
          </a:p>
          <a:p>
            <a:pPr lvl="1"/>
            <a:endParaRPr lang="en-US" dirty="0"/>
          </a:p>
          <a:p>
            <a:r>
              <a:rPr lang="en-US" b="1" dirty="0"/>
              <a:t>Accuracy</a:t>
            </a:r>
          </a:p>
          <a:p>
            <a:pPr lvl="1"/>
            <a:r>
              <a:rPr lang="en-US" dirty="0"/>
              <a:t>The tool output error must be as low as possible</a:t>
            </a:r>
          </a:p>
          <a:p>
            <a:pPr lvl="1"/>
            <a:endParaRPr lang="en-US" dirty="0"/>
          </a:p>
          <a:p>
            <a:r>
              <a:rPr lang="en-US" b="1" dirty="0"/>
              <a:t>Determinism</a:t>
            </a:r>
          </a:p>
          <a:p>
            <a:pPr lvl="1"/>
            <a:r>
              <a:rPr lang="en-US" dirty="0"/>
              <a:t>Produce the same output when given the same rule set and input data</a:t>
            </a:r>
          </a:p>
          <a:p>
            <a:pPr lvl="1"/>
            <a:endParaRPr lang="en-US" dirty="0"/>
          </a:p>
          <a:p>
            <a:r>
              <a:rPr lang="en-US" b="1" dirty="0"/>
              <a:t>Verifiability</a:t>
            </a:r>
          </a:p>
          <a:p>
            <a:pPr lvl="1"/>
            <a:r>
              <a:rPr lang="en-US" dirty="0"/>
              <a:t>Be able to verify the results, either manually or using independent tool set</a:t>
            </a:r>
          </a:p>
          <a:p>
            <a:pPr lvl="1"/>
            <a:endParaRPr lang="en-US" dirty="0"/>
          </a:p>
          <a:p>
            <a:r>
              <a:rPr lang="en-US" b="1" dirty="0"/>
              <a:t>Performance</a:t>
            </a:r>
          </a:p>
          <a:p>
            <a:pPr lvl="1"/>
            <a:endParaRPr lang="en-US" dirty="0"/>
          </a:p>
        </p:txBody>
      </p:sp>
    </p:spTree>
    <p:extLst>
      <p:ext uri="{BB962C8B-B14F-4D97-AF65-F5344CB8AC3E}">
        <p14:creationId xmlns:p14="http://schemas.microsoft.com/office/powerpoint/2010/main" val="3870858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The first responder forensic toolkit</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82</a:t>
            </a:fld>
            <a:endParaRPr lang="en-US" dirty="0"/>
          </a:p>
        </p:txBody>
      </p:sp>
      <p:sp>
        <p:nvSpPr>
          <p:cNvPr id="7" name="Content Placeholder 6"/>
          <p:cNvSpPr>
            <a:spLocks noGrp="1"/>
          </p:cNvSpPr>
          <p:nvPr>
            <p:ph sz="quarter" idx="1"/>
          </p:nvPr>
        </p:nvSpPr>
        <p:spPr>
          <a:xfrm>
            <a:off x="457200" y="1219200"/>
            <a:ext cx="4286356" cy="4937760"/>
          </a:xfrm>
        </p:spPr>
        <p:txBody>
          <a:bodyPr>
            <a:normAutofit fontScale="77500" lnSpcReduction="20000"/>
          </a:bodyPr>
          <a:lstStyle/>
          <a:p>
            <a:r>
              <a:rPr lang="en-US" dirty="0"/>
              <a:t>Backpack or case containing:</a:t>
            </a:r>
          </a:p>
          <a:p>
            <a:pPr lvl="6"/>
            <a:endParaRPr lang="en-US" dirty="0"/>
          </a:p>
          <a:p>
            <a:pPr lvl="1"/>
            <a:r>
              <a:rPr lang="en-US" dirty="0"/>
              <a:t>Mobile forensic workstation (laptop)</a:t>
            </a:r>
          </a:p>
          <a:p>
            <a:pPr lvl="6"/>
            <a:endParaRPr lang="en-US" dirty="0"/>
          </a:p>
          <a:p>
            <a:pPr lvl="1"/>
            <a:r>
              <a:rPr lang="en-US" dirty="0"/>
              <a:t>Bootable forensically-sound OS</a:t>
            </a:r>
          </a:p>
          <a:p>
            <a:pPr lvl="1"/>
            <a:endParaRPr lang="en-US" dirty="0"/>
          </a:p>
          <a:p>
            <a:pPr lvl="1"/>
            <a:r>
              <a:rPr lang="en-US" dirty="0"/>
              <a:t>Forensically clean storage devices for evidence collection: USB pen, external drive</a:t>
            </a:r>
          </a:p>
          <a:p>
            <a:pPr lvl="5"/>
            <a:endParaRPr lang="en-US" dirty="0"/>
          </a:p>
          <a:p>
            <a:pPr lvl="1"/>
            <a:r>
              <a:rPr lang="en-US" dirty="0"/>
              <a:t>Write blocker</a:t>
            </a:r>
          </a:p>
          <a:p>
            <a:pPr lvl="1"/>
            <a:endParaRPr lang="en-US" dirty="0"/>
          </a:p>
          <a:p>
            <a:pPr lvl="1"/>
            <a:r>
              <a:rPr lang="en-US" dirty="0"/>
              <a:t>Faraday bag</a:t>
            </a:r>
          </a:p>
          <a:p>
            <a:pPr lvl="1"/>
            <a:endParaRPr lang="en-US" dirty="0"/>
          </a:p>
          <a:p>
            <a:pPr lvl="1"/>
            <a:r>
              <a:rPr lang="en-US" dirty="0"/>
              <a:t>Other accessories: power cord, power adapters, network cables, power battery</a:t>
            </a:r>
          </a:p>
          <a:p>
            <a:pPr lvl="1"/>
            <a:endParaRPr lang="en-US" dirty="0"/>
          </a:p>
          <a:p>
            <a:pPr lvl="1"/>
            <a:endParaRPr lang="en-US" dirty="0"/>
          </a:p>
          <a:p>
            <a:endParaRPr lang="en-US" dirty="0"/>
          </a:p>
          <a:p>
            <a:endParaRPr lang="en-US" dirty="0"/>
          </a:p>
          <a:p>
            <a:endParaRPr lang="en-US" dirty="0"/>
          </a:p>
          <a:p>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70" y="4584096"/>
            <a:ext cx="1235530" cy="8500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 name="TextBox 9"/>
          <p:cNvSpPr txBox="1"/>
          <p:nvPr/>
        </p:nvSpPr>
        <p:spPr>
          <a:xfrm>
            <a:off x="7221150" y="5498068"/>
            <a:ext cx="1710725" cy="369332"/>
          </a:xfrm>
          <a:prstGeom prst="rect">
            <a:avLst/>
          </a:prstGeom>
          <a:noFill/>
        </p:spPr>
        <p:txBody>
          <a:bodyPr wrap="none" rtlCol="0">
            <a:spAutoFit/>
          </a:bodyPr>
          <a:lstStyle/>
          <a:p>
            <a:r>
              <a:rPr lang="en-US" b="1" dirty="0"/>
              <a:t>Write blocker</a:t>
            </a:r>
          </a:p>
        </p:txBody>
      </p:sp>
      <p:pic>
        <p:nvPicPr>
          <p:cNvPr id="11" name="Picture 10"/>
          <p:cNvPicPr>
            <a:picLocks noChangeAspect="1"/>
          </p:cNvPicPr>
          <p:nvPr/>
        </p:nvPicPr>
        <p:blipFill>
          <a:blip r:embed="rId3"/>
          <a:stretch>
            <a:fillRect/>
          </a:stretch>
        </p:blipFill>
        <p:spPr>
          <a:xfrm>
            <a:off x="4917643" y="2750539"/>
            <a:ext cx="1406957" cy="1831975"/>
          </a:xfrm>
          <a:prstGeom prst="rect">
            <a:avLst/>
          </a:prstGeom>
        </p:spPr>
      </p:pic>
      <p:sp>
        <p:nvSpPr>
          <p:cNvPr id="12" name="TextBox 11"/>
          <p:cNvSpPr txBox="1"/>
          <p:nvPr/>
        </p:nvSpPr>
        <p:spPr>
          <a:xfrm>
            <a:off x="4860599" y="4659868"/>
            <a:ext cx="1473801" cy="369332"/>
          </a:xfrm>
          <a:prstGeom prst="rect">
            <a:avLst/>
          </a:prstGeom>
          <a:noFill/>
        </p:spPr>
        <p:txBody>
          <a:bodyPr wrap="none" rtlCol="0">
            <a:spAutoFit/>
          </a:bodyPr>
          <a:lstStyle/>
          <a:p>
            <a:r>
              <a:rPr lang="en-US" b="1" dirty="0"/>
              <a:t>Faraday bag</a:t>
            </a:r>
          </a:p>
        </p:txBody>
      </p:sp>
      <p:pic>
        <p:nvPicPr>
          <p:cNvPr id="13" name="Picture 12"/>
          <p:cNvPicPr>
            <a:picLocks noChangeAspect="1"/>
          </p:cNvPicPr>
          <p:nvPr/>
        </p:nvPicPr>
        <p:blipFill>
          <a:blip r:embed="rId4"/>
          <a:stretch>
            <a:fillRect/>
          </a:stretch>
        </p:blipFill>
        <p:spPr>
          <a:xfrm>
            <a:off x="6781800" y="1435066"/>
            <a:ext cx="1905000" cy="2030329"/>
          </a:xfrm>
          <a:prstGeom prst="rect">
            <a:avLst/>
          </a:prstGeom>
        </p:spPr>
      </p:pic>
      <p:sp>
        <p:nvSpPr>
          <p:cNvPr id="14" name="TextBox 13"/>
          <p:cNvSpPr txBox="1"/>
          <p:nvPr/>
        </p:nvSpPr>
        <p:spPr>
          <a:xfrm>
            <a:off x="6858462" y="3541595"/>
            <a:ext cx="1819090" cy="646331"/>
          </a:xfrm>
          <a:prstGeom prst="rect">
            <a:avLst/>
          </a:prstGeom>
          <a:noFill/>
        </p:spPr>
        <p:txBody>
          <a:bodyPr wrap="none" rtlCol="0">
            <a:spAutoFit/>
          </a:bodyPr>
          <a:lstStyle/>
          <a:p>
            <a:pPr algn="ctr"/>
            <a:r>
              <a:rPr lang="en-US" b="1" dirty="0"/>
              <a:t>Mobile forensic</a:t>
            </a:r>
          </a:p>
          <a:p>
            <a:pPr algn="ctr"/>
            <a:r>
              <a:rPr lang="en-US" b="1" dirty="0"/>
              <a:t>workstation</a:t>
            </a:r>
          </a:p>
        </p:txBody>
      </p:sp>
    </p:spTree>
    <p:extLst>
      <p:ext uri="{BB962C8B-B14F-4D97-AF65-F5344CB8AC3E}">
        <p14:creationId xmlns:p14="http://schemas.microsoft.com/office/powerpoint/2010/main" val="3005411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9650" y="2209800"/>
            <a:ext cx="1877750"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3581400" y="2209800"/>
            <a:ext cx="5408132"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forensics lab</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83</a:t>
            </a:fld>
            <a:endParaRPr lang="en-US" dirty="0"/>
          </a:p>
        </p:txBody>
      </p:sp>
      <p:sp>
        <p:nvSpPr>
          <p:cNvPr id="6" name="Content Placeholder 5"/>
          <p:cNvSpPr>
            <a:spLocks noGrp="1"/>
          </p:cNvSpPr>
          <p:nvPr>
            <p:ph sz="quarter" idx="1"/>
          </p:nvPr>
        </p:nvSpPr>
        <p:spPr>
          <a:xfrm>
            <a:off x="457200" y="1219200"/>
            <a:ext cx="8229600" cy="1143000"/>
          </a:xfrm>
        </p:spPr>
        <p:txBody>
          <a:bodyPr>
            <a:normAutofit fontScale="92500"/>
          </a:bodyPr>
          <a:lstStyle/>
          <a:p>
            <a:r>
              <a:rPr lang="en-US" dirty="0"/>
              <a:t>Contains equipment for backing up evidence acquisition and supporting preservation and analysis of evidence</a:t>
            </a:r>
          </a:p>
          <a:p>
            <a:endParaRPr lang="en-US" dirty="0"/>
          </a:p>
        </p:txBody>
      </p:sp>
      <p:sp>
        <p:nvSpPr>
          <p:cNvPr id="8" name="TextBox 7"/>
          <p:cNvSpPr txBox="1"/>
          <p:nvPr/>
        </p:nvSpPr>
        <p:spPr>
          <a:xfrm>
            <a:off x="304800" y="5487421"/>
            <a:ext cx="1619097" cy="646331"/>
          </a:xfrm>
          <a:prstGeom prst="rect">
            <a:avLst/>
          </a:prstGeom>
          <a:noFill/>
        </p:spPr>
        <p:txBody>
          <a:bodyPr wrap="none" rtlCol="0">
            <a:spAutoFit/>
          </a:bodyPr>
          <a:lstStyle/>
          <a:p>
            <a:pPr algn="ctr"/>
            <a:r>
              <a:rPr lang="en-US" dirty="0"/>
              <a:t>Mobile forensic</a:t>
            </a:r>
          </a:p>
          <a:p>
            <a:pPr algn="ctr"/>
            <a:r>
              <a:rPr lang="en-US" dirty="0"/>
              <a:t>workstation</a:t>
            </a:r>
          </a:p>
        </p:txBody>
      </p:sp>
      <p:pic>
        <p:nvPicPr>
          <p:cNvPr id="9" name="Picture 8"/>
          <p:cNvPicPr>
            <a:picLocks noChangeAspect="1"/>
          </p:cNvPicPr>
          <p:nvPr/>
        </p:nvPicPr>
        <p:blipFill>
          <a:blip r:embed="rId2"/>
          <a:stretch>
            <a:fillRect/>
          </a:stretch>
        </p:blipFill>
        <p:spPr>
          <a:xfrm>
            <a:off x="7608074" y="4343400"/>
            <a:ext cx="716966" cy="881515"/>
          </a:xfrm>
          <a:prstGeom prst="rect">
            <a:avLst/>
          </a:prstGeom>
        </p:spPr>
      </p:pic>
      <p:sp>
        <p:nvSpPr>
          <p:cNvPr id="10" name="TextBox 9"/>
          <p:cNvSpPr txBox="1"/>
          <p:nvPr/>
        </p:nvSpPr>
        <p:spPr>
          <a:xfrm>
            <a:off x="7073879" y="5334000"/>
            <a:ext cx="1778051" cy="646331"/>
          </a:xfrm>
          <a:prstGeom prst="rect">
            <a:avLst/>
          </a:prstGeom>
          <a:noFill/>
        </p:spPr>
        <p:txBody>
          <a:bodyPr wrap="none" rtlCol="0">
            <a:spAutoFit/>
          </a:bodyPr>
          <a:lstStyle/>
          <a:p>
            <a:pPr algn="ctr"/>
            <a:r>
              <a:rPr lang="en-US" dirty="0"/>
              <a:t>Evidence Storage</a:t>
            </a:r>
          </a:p>
          <a:p>
            <a:pPr algn="ctr"/>
            <a:r>
              <a:rPr lang="en-US" dirty="0"/>
              <a:t>Server</a:t>
            </a:r>
          </a:p>
        </p:txBody>
      </p:sp>
      <p:pic>
        <p:nvPicPr>
          <p:cNvPr id="11" name="Picture 10"/>
          <p:cNvPicPr>
            <a:picLocks noChangeAspect="1"/>
          </p:cNvPicPr>
          <p:nvPr/>
        </p:nvPicPr>
        <p:blipFill>
          <a:blip r:embed="rId3"/>
          <a:stretch>
            <a:fillRect/>
          </a:stretch>
        </p:blipFill>
        <p:spPr>
          <a:xfrm>
            <a:off x="4572000" y="4267200"/>
            <a:ext cx="584646" cy="906200"/>
          </a:xfrm>
          <a:prstGeom prst="rect">
            <a:avLst/>
          </a:prstGeom>
        </p:spPr>
      </p:pic>
      <p:sp>
        <p:nvSpPr>
          <p:cNvPr id="12" name="TextBox 11"/>
          <p:cNvSpPr txBox="1"/>
          <p:nvPr/>
        </p:nvSpPr>
        <p:spPr>
          <a:xfrm>
            <a:off x="3922706" y="5334000"/>
            <a:ext cx="2094804" cy="646331"/>
          </a:xfrm>
          <a:prstGeom prst="rect">
            <a:avLst/>
          </a:prstGeom>
          <a:noFill/>
        </p:spPr>
        <p:txBody>
          <a:bodyPr wrap="none" rtlCol="0">
            <a:spAutoFit/>
          </a:bodyPr>
          <a:lstStyle/>
          <a:p>
            <a:pPr algn="ctr"/>
            <a:r>
              <a:rPr lang="en-US" dirty="0"/>
              <a:t>Evidence Acquisition</a:t>
            </a:r>
          </a:p>
          <a:p>
            <a:pPr algn="ctr"/>
            <a:r>
              <a:rPr lang="en-US" dirty="0"/>
              <a:t>Server</a:t>
            </a:r>
          </a:p>
        </p:txBody>
      </p:sp>
      <p:pic>
        <p:nvPicPr>
          <p:cNvPr id="13" name="Picture 12"/>
          <p:cNvPicPr>
            <a:picLocks noChangeAspect="1"/>
          </p:cNvPicPr>
          <p:nvPr/>
        </p:nvPicPr>
        <p:blipFill>
          <a:blip r:embed="rId4"/>
          <a:stretch>
            <a:fillRect/>
          </a:stretch>
        </p:blipFill>
        <p:spPr>
          <a:xfrm>
            <a:off x="4315184" y="2667000"/>
            <a:ext cx="1188133" cy="691840"/>
          </a:xfrm>
          <a:prstGeom prst="rect">
            <a:avLst/>
          </a:prstGeom>
        </p:spPr>
      </p:pic>
      <p:sp>
        <p:nvSpPr>
          <p:cNvPr id="14" name="TextBox 13"/>
          <p:cNvSpPr txBox="1"/>
          <p:nvPr/>
        </p:nvSpPr>
        <p:spPr>
          <a:xfrm>
            <a:off x="5334000" y="2704951"/>
            <a:ext cx="1792990" cy="646331"/>
          </a:xfrm>
          <a:prstGeom prst="rect">
            <a:avLst/>
          </a:prstGeom>
          <a:noFill/>
        </p:spPr>
        <p:txBody>
          <a:bodyPr wrap="none" rtlCol="0">
            <a:spAutoFit/>
          </a:bodyPr>
          <a:lstStyle/>
          <a:p>
            <a:pPr algn="ctr"/>
            <a:r>
              <a:rPr lang="en-US" dirty="0"/>
              <a:t>Evidence Analysis</a:t>
            </a:r>
          </a:p>
          <a:p>
            <a:pPr algn="ctr"/>
            <a:r>
              <a:rPr lang="en-US" dirty="0"/>
              <a:t>Workstation</a:t>
            </a:r>
          </a:p>
        </p:txBody>
      </p:sp>
      <p:pic>
        <p:nvPicPr>
          <p:cNvPr id="15" name="Picture 14"/>
          <p:cNvPicPr>
            <a:picLocks noChangeAspect="1"/>
          </p:cNvPicPr>
          <p:nvPr/>
        </p:nvPicPr>
        <p:blipFill>
          <a:blip r:embed="rId5"/>
          <a:stretch>
            <a:fillRect/>
          </a:stretch>
        </p:blipFill>
        <p:spPr>
          <a:xfrm>
            <a:off x="3768017" y="3594255"/>
            <a:ext cx="692727" cy="381000"/>
          </a:xfrm>
          <a:prstGeom prst="rect">
            <a:avLst/>
          </a:prstGeom>
        </p:spPr>
      </p:pic>
      <p:cxnSp>
        <p:nvCxnSpPr>
          <p:cNvPr id="17" name="Elbow Connector 16"/>
          <p:cNvCxnSpPr>
            <a:stCxn id="15" idx="0"/>
            <a:endCxn id="13" idx="1"/>
          </p:cNvCxnSpPr>
          <p:nvPr/>
        </p:nvCxnSpPr>
        <p:spPr>
          <a:xfrm rot="5400000" flipH="1" flipV="1">
            <a:off x="3924115" y="3203187"/>
            <a:ext cx="581335" cy="200803"/>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5" idx="3"/>
            <a:endCxn id="9" idx="0"/>
          </p:cNvCxnSpPr>
          <p:nvPr/>
        </p:nvCxnSpPr>
        <p:spPr>
          <a:xfrm>
            <a:off x="4460744" y="3784755"/>
            <a:ext cx="3505813" cy="558645"/>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5" idx="2"/>
            <a:endCxn id="11" idx="1"/>
          </p:cNvCxnSpPr>
          <p:nvPr/>
        </p:nvCxnSpPr>
        <p:spPr>
          <a:xfrm rot="16200000" flipH="1">
            <a:off x="3970668" y="4118967"/>
            <a:ext cx="745045" cy="45761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endCxn id="15" idx="1"/>
          </p:cNvCxnSpPr>
          <p:nvPr/>
        </p:nvCxnSpPr>
        <p:spPr>
          <a:xfrm flipV="1">
            <a:off x="1524000" y="3784755"/>
            <a:ext cx="2244017" cy="12790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0" name="Cloud 29"/>
          <p:cNvSpPr/>
          <p:nvPr/>
        </p:nvSpPr>
        <p:spPr>
          <a:xfrm>
            <a:off x="2164945" y="3028117"/>
            <a:ext cx="1256708" cy="10866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Internet</a:t>
            </a:r>
          </a:p>
        </p:txBody>
      </p:sp>
      <p:sp>
        <p:nvSpPr>
          <p:cNvPr id="32" name="TextBox 31"/>
          <p:cNvSpPr txBox="1"/>
          <p:nvPr/>
        </p:nvSpPr>
        <p:spPr>
          <a:xfrm>
            <a:off x="179650" y="2209800"/>
            <a:ext cx="1877750" cy="369332"/>
          </a:xfrm>
          <a:prstGeom prst="rect">
            <a:avLst/>
          </a:prstGeom>
          <a:noFill/>
        </p:spPr>
        <p:txBody>
          <a:bodyPr wrap="square" rtlCol="0">
            <a:spAutoFit/>
          </a:bodyPr>
          <a:lstStyle/>
          <a:p>
            <a:pPr algn="ctr"/>
            <a:r>
              <a:rPr lang="en-US" b="1" dirty="0"/>
              <a:t>Crime Scene</a:t>
            </a:r>
          </a:p>
        </p:txBody>
      </p:sp>
      <p:sp>
        <p:nvSpPr>
          <p:cNvPr id="33" name="TextBox 32"/>
          <p:cNvSpPr txBox="1"/>
          <p:nvPr/>
        </p:nvSpPr>
        <p:spPr>
          <a:xfrm>
            <a:off x="3581400" y="2209800"/>
            <a:ext cx="5408132" cy="369332"/>
          </a:xfrm>
          <a:prstGeom prst="rect">
            <a:avLst/>
          </a:prstGeom>
          <a:noFill/>
        </p:spPr>
        <p:txBody>
          <a:bodyPr wrap="square" rtlCol="0">
            <a:spAutoFit/>
          </a:bodyPr>
          <a:lstStyle/>
          <a:p>
            <a:pPr algn="ctr"/>
            <a:r>
              <a:rPr lang="en-US" b="1" dirty="0"/>
              <a:t>Forensics Lab</a:t>
            </a:r>
          </a:p>
        </p:txBody>
      </p:sp>
      <p:pic>
        <p:nvPicPr>
          <p:cNvPr id="16" name="Picture 15"/>
          <p:cNvPicPr>
            <a:picLocks noChangeAspect="1"/>
          </p:cNvPicPr>
          <p:nvPr/>
        </p:nvPicPr>
        <p:blipFill>
          <a:blip r:embed="rId6"/>
          <a:stretch>
            <a:fillRect/>
          </a:stretch>
        </p:blipFill>
        <p:spPr>
          <a:xfrm>
            <a:off x="658857" y="2906639"/>
            <a:ext cx="823651" cy="823651"/>
          </a:xfrm>
          <a:prstGeom prst="rect">
            <a:avLst/>
          </a:prstGeom>
        </p:spPr>
      </p:pic>
      <p:sp>
        <p:nvSpPr>
          <p:cNvPr id="28" name="TextBox 27"/>
          <p:cNvSpPr txBox="1"/>
          <p:nvPr/>
        </p:nvSpPr>
        <p:spPr>
          <a:xfrm>
            <a:off x="396773" y="3784755"/>
            <a:ext cx="1428596" cy="369332"/>
          </a:xfrm>
          <a:prstGeom prst="rect">
            <a:avLst/>
          </a:prstGeom>
          <a:noFill/>
        </p:spPr>
        <p:txBody>
          <a:bodyPr wrap="none" rtlCol="0">
            <a:spAutoFit/>
          </a:bodyPr>
          <a:lstStyle/>
          <a:p>
            <a:pPr algn="ctr"/>
            <a:r>
              <a:rPr lang="en-US" dirty="0"/>
              <a:t>Suspect Host</a:t>
            </a:r>
          </a:p>
        </p:txBody>
      </p:sp>
      <p:pic>
        <p:nvPicPr>
          <p:cNvPr id="36" name="Picture 35"/>
          <p:cNvPicPr>
            <a:picLocks noChangeAspect="1"/>
          </p:cNvPicPr>
          <p:nvPr/>
        </p:nvPicPr>
        <p:blipFill>
          <a:blip r:embed="rId7"/>
          <a:stretch>
            <a:fillRect/>
          </a:stretch>
        </p:blipFill>
        <p:spPr>
          <a:xfrm>
            <a:off x="578315" y="4720298"/>
            <a:ext cx="793285" cy="741773"/>
          </a:xfrm>
          <a:prstGeom prst="rect">
            <a:avLst/>
          </a:prstGeom>
        </p:spPr>
      </p:pic>
    </p:spTree>
    <p:extLst>
      <p:ext uri="{BB962C8B-B14F-4D97-AF65-F5344CB8AC3E}">
        <p14:creationId xmlns:p14="http://schemas.microsoft.com/office/powerpoint/2010/main" val="4753909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Obstacles to evidence acquisition</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84</a:t>
            </a:fld>
            <a:endParaRPr lang="en-US" dirty="0"/>
          </a:p>
        </p:txBody>
      </p:sp>
    </p:spTree>
    <p:extLst>
      <p:ext uri="{BB962C8B-B14F-4D97-AF65-F5344CB8AC3E}">
        <p14:creationId xmlns:p14="http://schemas.microsoft.com/office/powerpoint/2010/main" val="619257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Obstacle #1: Heterogeneity of technology</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85</a:t>
            </a:fld>
            <a:endParaRPr lang="en-US" dirty="0"/>
          </a:p>
        </p:txBody>
      </p:sp>
      <p:pic>
        <p:nvPicPr>
          <p:cNvPr id="11" name="Picture 10"/>
          <p:cNvPicPr>
            <a:picLocks noChangeAspect="1"/>
          </p:cNvPicPr>
          <p:nvPr/>
        </p:nvPicPr>
        <p:blipFill>
          <a:blip r:embed="rId2"/>
          <a:stretch>
            <a:fillRect/>
          </a:stretch>
        </p:blipFill>
        <p:spPr>
          <a:xfrm>
            <a:off x="5410200" y="1371600"/>
            <a:ext cx="2819400" cy="2819400"/>
          </a:xfrm>
          <a:prstGeom prst="rect">
            <a:avLst/>
          </a:prstGeom>
        </p:spPr>
      </p:pic>
      <p:pic>
        <p:nvPicPr>
          <p:cNvPr id="12" name="Picture 11"/>
          <p:cNvPicPr>
            <a:picLocks noChangeAspect="1"/>
          </p:cNvPicPr>
          <p:nvPr/>
        </p:nvPicPr>
        <p:blipFill>
          <a:blip r:embed="rId3"/>
          <a:stretch>
            <a:fillRect/>
          </a:stretch>
        </p:blipFill>
        <p:spPr>
          <a:xfrm>
            <a:off x="1219200" y="3884017"/>
            <a:ext cx="2166402" cy="1887736"/>
          </a:xfrm>
          <a:prstGeom prst="rect">
            <a:avLst/>
          </a:prstGeom>
        </p:spPr>
      </p:pic>
      <p:pic>
        <p:nvPicPr>
          <p:cNvPr id="13" name="Picture 12"/>
          <p:cNvPicPr>
            <a:picLocks noChangeAspect="1"/>
          </p:cNvPicPr>
          <p:nvPr/>
        </p:nvPicPr>
        <p:blipFill>
          <a:blip r:embed="rId4"/>
          <a:stretch>
            <a:fillRect/>
          </a:stretch>
        </p:blipFill>
        <p:spPr>
          <a:xfrm>
            <a:off x="5080822" y="4953000"/>
            <a:ext cx="3308017" cy="1031177"/>
          </a:xfrm>
          <a:prstGeom prst="rect">
            <a:avLst/>
          </a:prstGeom>
        </p:spPr>
      </p:pic>
      <p:sp>
        <p:nvSpPr>
          <p:cNvPr id="15" name="TextBox 14"/>
          <p:cNvSpPr txBox="1"/>
          <p:nvPr/>
        </p:nvSpPr>
        <p:spPr>
          <a:xfrm>
            <a:off x="609600" y="5692914"/>
            <a:ext cx="3962400" cy="707886"/>
          </a:xfrm>
          <a:prstGeom prst="rect">
            <a:avLst/>
          </a:prstGeom>
          <a:noFill/>
        </p:spPr>
        <p:txBody>
          <a:bodyPr wrap="square" rtlCol="0">
            <a:spAutoFit/>
          </a:bodyPr>
          <a:lstStyle/>
          <a:p>
            <a:pPr algn="ctr"/>
            <a:r>
              <a:rPr lang="en-US" sz="2000" dirty="0"/>
              <a:t>Variety of technologies for similar platforms</a:t>
            </a:r>
          </a:p>
        </p:txBody>
      </p:sp>
      <p:sp>
        <p:nvSpPr>
          <p:cNvPr id="16" name="TextBox 15"/>
          <p:cNvSpPr txBox="1"/>
          <p:nvPr/>
        </p:nvSpPr>
        <p:spPr>
          <a:xfrm>
            <a:off x="4909999" y="5882653"/>
            <a:ext cx="3700601" cy="400110"/>
          </a:xfrm>
          <a:prstGeom prst="rect">
            <a:avLst/>
          </a:prstGeom>
          <a:noFill/>
        </p:spPr>
        <p:txBody>
          <a:bodyPr wrap="square" rtlCol="0">
            <a:spAutoFit/>
          </a:bodyPr>
          <a:lstStyle/>
          <a:p>
            <a:pPr algn="ctr"/>
            <a:r>
              <a:rPr lang="en-US" sz="2000" dirty="0"/>
              <a:t>Multiple generations of hardware</a:t>
            </a:r>
          </a:p>
        </p:txBody>
      </p:sp>
      <p:sp>
        <p:nvSpPr>
          <p:cNvPr id="17" name="TextBox 16"/>
          <p:cNvSpPr txBox="1"/>
          <p:nvPr/>
        </p:nvSpPr>
        <p:spPr>
          <a:xfrm>
            <a:off x="685800" y="3429000"/>
            <a:ext cx="3700601" cy="400110"/>
          </a:xfrm>
          <a:prstGeom prst="rect">
            <a:avLst/>
          </a:prstGeom>
          <a:noFill/>
        </p:spPr>
        <p:txBody>
          <a:bodyPr wrap="square" rtlCol="0">
            <a:spAutoFit/>
          </a:bodyPr>
          <a:lstStyle/>
          <a:p>
            <a:pPr algn="ctr"/>
            <a:r>
              <a:rPr lang="en-US" sz="2000" dirty="0"/>
              <a:t>Variety of computer platforms</a:t>
            </a:r>
          </a:p>
        </p:txBody>
      </p:sp>
      <p:sp>
        <p:nvSpPr>
          <p:cNvPr id="18" name="TextBox 17"/>
          <p:cNvSpPr txBox="1"/>
          <p:nvPr/>
        </p:nvSpPr>
        <p:spPr>
          <a:xfrm>
            <a:off x="4876800" y="4095690"/>
            <a:ext cx="3962400" cy="400110"/>
          </a:xfrm>
          <a:prstGeom prst="rect">
            <a:avLst/>
          </a:prstGeom>
          <a:noFill/>
        </p:spPr>
        <p:txBody>
          <a:bodyPr wrap="square" rtlCol="0">
            <a:spAutoFit/>
          </a:bodyPr>
          <a:lstStyle/>
          <a:p>
            <a:pPr algn="ctr"/>
            <a:r>
              <a:rPr lang="en-US" sz="2000" dirty="0"/>
              <a:t>Diversity of hardware components</a:t>
            </a:r>
          </a:p>
        </p:txBody>
      </p:sp>
      <p:pic>
        <p:nvPicPr>
          <p:cNvPr id="6" name="Picture 5"/>
          <p:cNvPicPr>
            <a:picLocks noChangeAspect="1"/>
          </p:cNvPicPr>
          <p:nvPr/>
        </p:nvPicPr>
        <p:blipFill>
          <a:blip r:embed="rId5"/>
          <a:stretch>
            <a:fillRect/>
          </a:stretch>
        </p:blipFill>
        <p:spPr>
          <a:xfrm>
            <a:off x="342713" y="1371600"/>
            <a:ext cx="1752973" cy="1045210"/>
          </a:xfrm>
          <a:prstGeom prst="rect">
            <a:avLst/>
          </a:prstGeom>
        </p:spPr>
      </p:pic>
      <p:sp>
        <p:nvSpPr>
          <p:cNvPr id="19" name="TextBox 18"/>
          <p:cNvSpPr txBox="1"/>
          <p:nvPr/>
        </p:nvSpPr>
        <p:spPr>
          <a:xfrm>
            <a:off x="685800" y="2362200"/>
            <a:ext cx="1278615" cy="307777"/>
          </a:xfrm>
          <a:prstGeom prst="rect">
            <a:avLst/>
          </a:prstGeom>
          <a:noFill/>
        </p:spPr>
        <p:txBody>
          <a:bodyPr wrap="square" rtlCol="0">
            <a:spAutoFit/>
          </a:bodyPr>
          <a:lstStyle/>
          <a:p>
            <a:pPr algn="ctr"/>
            <a:r>
              <a:rPr lang="en-US" sz="1400" dirty="0"/>
              <a:t>Desktop</a:t>
            </a:r>
          </a:p>
        </p:txBody>
      </p:sp>
      <p:pic>
        <p:nvPicPr>
          <p:cNvPr id="7" name="Picture 6"/>
          <p:cNvPicPr>
            <a:picLocks noChangeAspect="1"/>
          </p:cNvPicPr>
          <p:nvPr/>
        </p:nvPicPr>
        <p:blipFill>
          <a:blip r:embed="rId6"/>
          <a:stretch>
            <a:fillRect/>
          </a:stretch>
        </p:blipFill>
        <p:spPr>
          <a:xfrm>
            <a:off x="2286000" y="1371600"/>
            <a:ext cx="609600" cy="609600"/>
          </a:xfrm>
          <a:prstGeom prst="rect">
            <a:avLst/>
          </a:prstGeom>
        </p:spPr>
      </p:pic>
      <p:sp>
        <p:nvSpPr>
          <p:cNvPr id="20" name="TextBox 19"/>
          <p:cNvSpPr txBox="1"/>
          <p:nvPr/>
        </p:nvSpPr>
        <p:spPr>
          <a:xfrm>
            <a:off x="1997985" y="1905000"/>
            <a:ext cx="1278615" cy="307777"/>
          </a:xfrm>
          <a:prstGeom prst="rect">
            <a:avLst/>
          </a:prstGeom>
          <a:noFill/>
        </p:spPr>
        <p:txBody>
          <a:bodyPr wrap="square" rtlCol="0">
            <a:spAutoFit/>
          </a:bodyPr>
          <a:lstStyle/>
          <a:p>
            <a:pPr algn="ctr"/>
            <a:r>
              <a:rPr lang="en-US" sz="1400" dirty="0"/>
              <a:t>Mobile</a:t>
            </a:r>
          </a:p>
        </p:txBody>
      </p:sp>
      <p:pic>
        <p:nvPicPr>
          <p:cNvPr id="8" name="Picture 7"/>
          <p:cNvPicPr>
            <a:picLocks noChangeAspect="1"/>
          </p:cNvPicPr>
          <p:nvPr/>
        </p:nvPicPr>
        <p:blipFill>
          <a:blip r:embed="rId7"/>
          <a:stretch>
            <a:fillRect/>
          </a:stretch>
        </p:blipFill>
        <p:spPr>
          <a:xfrm>
            <a:off x="2979156" y="1524000"/>
            <a:ext cx="1745244" cy="1308933"/>
          </a:xfrm>
          <a:prstGeom prst="rect">
            <a:avLst/>
          </a:prstGeom>
        </p:spPr>
      </p:pic>
      <p:sp>
        <p:nvSpPr>
          <p:cNvPr id="21" name="TextBox 20"/>
          <p:cNvSpPr txBox="1"/>
          <p:nvPr/>
        </p:nvSpPr>
        <p:spPr>
          <a:xfrm>
            <a:off x="3369585" y="2819400"/>
            <a:ext cx="1278615" cy="307777"/>
          </a:xfrm>
          <a:prstGeom prst="rect">
            <a:avLst/>
          </a:prstGeom>
          <a:noFill/>
        </p:spPr>
        <p:txBody>
          <a:bodyPr wrap="square" rtlCol="0">
            <a:spAutoFit/>
          </a:bodyPr>
          <a:lstStyle/>
          <a:p>
            <a:pPr algn="ctr"/>
            <a:r>
              <a:rPr lang="en-US" sz="1400" dirty="0"/>
              <a:t>Servers</a:t>
            </a:r>
          </a:p>
        </p:txBody>
      </p:sp>
      <p:sp>
        <p:nvSpPr>
          <p:cNvPr id="22" name="TextBox 21"/>
          <p:cNvSpPr txBox="1"/>
          <p:nvPr/>
        </p:nvSpPr>
        <p:spPr>
          <a:xfrm>
            <a:off x="1981200" y="3093711"/>
            <a:ext cx="1278615" cy="307777"/>
          </a:xfrm>
          <a:prstGeom prst="rect">
            <a:avLst/>
          </a:prstGeom>
          <a:noFill/>
        </p:spPr>
        <p:txBody>
          <a:bodyPr wrap="square" rtlCol="0">
            <a:spAutoFit/>
          </a:bodyPr>
          <a:lstStyle/>
          <a:p>
            <a:pPr algn="ctr"/>
            <a:r>
              <a:rPr lang="en-US" sz="1400" dirty="0"/>
              <a:t>Embedded</a:t>
            </a:r>
          </a:p>
        </p:txBody>
      </p:sp>
      <p:pic>
        <p:nvPicPr>
          <p:cNvPr id="9" name="Picture 8"/>
          <p:cNvPicPr>
            <a:picLocks noChangeAspect="1"/>
          </p:cNvPicPr>
          <p:nvPr/>
        </p:nvPicPr>
        <p:blipFill>
          <a:blip r:embed="rId8"/>
          <a:stretch>
            <a:fillRect/>
          </a:stretch>
        </p:blipFill>
        <p:spPr>
          <a:xfrm>
            <a:off x="1978065" y="2362200"/>
            <a:ext cx="1069935" cy="713290"/>
          </a:xfrm>
          <a:prstGeom prst="rect">
            <a:avLst/>
          </a:prstGeom>
        </p:spPr>
      </p:pic>
    </p:spTree>
    <p:extLst>
      <p:ext uri="{BB962C8B-B14F-4D97-AF65-F5344CB8AC3E}">
        <p14:creationId xmlns:p14="http://schemas.microsoft.com/office/powerpoint/2010/main" val="639013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Both hardware, software, and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86</a:t>
            </a:fld>
            <a:endParaRPr lang="en-US" dirty="0"/>
          </a:p>
        </p:txBody>
      </p:sp>
      <p:sp>
        <p:nvSpPr>
          <p:cNvPr id="9" name="TextBox 8"/>
          <p:cNvSpPr txBox="1"/>
          <p:nvPr/>
        </p:nvSpPr>
        <p:spPr>
          <a:xfrm>
            <a:off x="612648" y="2800290"/>
            <a:ext cx="2971800" cy="400110"/>
          </a:xfrm>
          <a:prstGeom prst="rect">
            <a:avLst/>
          </a:prstGeom>
          <a:noFill/>
        </p:spPr>
        <p:txBody>
          <a:bodyPr wrap="square" rtlCol="0">
            <a:spAutoFit/>
          </a:bodyPr>
          <a:lstStyle/>
          <a:p>
            <a:pPr algn="ctr"/>
            <a:r>
              <a:rPr lang="en-US" sz="2000" dirty="0"/>
              <a:t>Desktop applications</a:t>
            </a:r>
          </a:p>
        </p:txBody>
      </p:sp>
      <p:pic>
        <p:nvPicPr>
          <p:cNvPr id="10" name="Picture 9"/>
          <p:cNvPicPr>
            <a:picLocks noChangeAspect="1"/>
          </p:cNvPicPr>
          <p:nvPr/>
        </p:nvPicPr>
        <p:blipFill>
          <a:blip r:embed="rId2"/>
          <a:stretch>
            <a:fillRect/>
          </a:stretch>
        </p:blipFill>
        <p:spPr>
          <a:xfrm>
            <a:off x="342398" y="1524000"/>
            <a:ext cx="1498600" cy="1233839"/>
          </a:xfrm>
          <a:prstGeom prst="rect">
            <a:avLst/>
          </a:prstGeom>
        </p:spPr>
      </p:pic>
      <p:sp>
        <p:nvSpPr>
          <p:cNvPr id="12" name="TextBox 11"/>
          <p:cNvSpPr txBox="1"/>
          <p:nvPr/>
        </p:nvSpPr>
        <p:spPr>
          <a:xfrm>
            <a:off x="765048" y="5487653"/>
            <a:ext cx="2971800" cy="400110"/>
          </a:xfrm>
          <a:prstGeom prst="rect">
            <a:avLst/>
          </a:prstGeom>
          <a:noFill/>
        </p:spPr>
        <p:txBody>
          <a:bodyPr wrap="square" rtlCol="0">
            <a:spAutoFit/>
          </a:bodyPr>
          <a:lstStyle/>
          <a:p>
            <a:pPr algn="ctr"/>
            <a:r>
              <a:rPr lang="en-US" sz="2000" dirty="0"/>
              <a:t>Mobile applications</a:t>
            </a:r>
          </a:p>
        </p:txBody>
      </p:sp>
      <p:pic>
        <p:nvPicPr>
          <p:cNvPr id="13" name="Picture 12"/>
          <p:cNvPicPr>
            <a:picLocks noChangeAspect="1"/>
          </p:cNvPicPr>
          <p:nvPr/>
        </p:nvPicPr>
        <p:blipFill>
          <a:blip r:embed="rId3"/>
          <a:stretch>
            <a:fillRect/>
          </a:stretch>
        </p:blipFill>
        <p:spPr>
          <a:xfrm>
            <a:off x="1447800" y="3962400"/>
            <a:ext cx="1577848" cy="1525253"/>
          </a:xfrm>
          <a:prstGeom prst="rect">
            <a:avLst/>
          </a:prstGeom>
        </p:spPr>
      </p:pic>
      <p:pic>
        <p:nvPicPr>
          <p:cNvPr id="15" name="Picture 14"/>
          <p:cNvPicPr>
            <a:picLocks noChangeAspect="1"/>
          </p:cNvPicPr>
          <p:nvPr/>
        </p:nvPicPr>
        <p:blipFill>
          <a:blip r:embed="rId4"/>
          <a:stretch>
            <a:fillRect/>
          </a:stretch>
        </p:blipFill>
        <p:spPr>
          <a:xfrm>
            <a:off x="2231898" y="1442954"/>
            <a:ext cx="1120902" cy="1300246"/>
          </a:xfrm>
          <a:prstGeom prst="rect">
            <a:avLst/>
          </a:prstGeom>
        </p:spPr>
      </p:pic>
      <p:sp>
        <p:nvSpPr>
          <p:cNvPr id="16" name="TextBox 15"/>
          <p:cNvSpPr txBox="1"/>
          <p:nvPr/>
        </p:nvSpPr>
        <p:spPr>
          <a:xfrm>
            <a:off x="5046616" y="2771958"/>
            <a:ext cx="2971800" cy="400110"/>
          </a:xfrm>
          <a:prstGeom prst="rect">
            <a:avLst/>
          </a:prstGeom>
          <a:noFill/>
        </p:spPr>
        <p:txBody>
          <a:bodyPr wrap="square" rtlCol="0">
            <a:spAutoFit/>
          </a:bodyPr>
          <a:lstStyle/>
          <a:p>
            <a:pPr algn="ctr"/>
            <a:r>
              <a:rPr lang="en-US" sz="2000" dirty="0"/>
              <a:t>Web applications</a:t>
            </a:r>
          </a:p>
        </p:txBody>
      </p:sp>
      <p:pic>
        <p:nvPicPr>
          <p:cNvPr id="17" name="Picture 16"/>
          <p:cNvPicPr>
            <a:picLocks noChangeAspect="1"/>
          </p:cNvPicPr>
          <p:nvPr/>
        </p:nvPicPr>
        <p:blipFill>
          <a:blip r:embed="rId5"/>
          <a:stretch>
            <a:fillRect/>
          </a:stretch>
        </p:blipFill>
        <p:spPr>
          <a:xfrm>
            <a:off x="4724400" y="1528846"/>
            <a:ext cx="2001663" cy="1296068"/>
          </a:xfrm>
          <a:prstGeom prst="rect">
            <a:avLst/>
          </a:prstGeom>
        </p:spPr>
      </p:pic>
      <p:sp>
        <p:nvSpPr>
          <p:cNvPr id="18" name="TextBox 17"/>
          <p:cNvSpPr txBox="1"/>
          <p:nvPr/>
        </p:nvSpPr>
        <p:spPr>
          <a:xfrm>
            <a:off x="3883152" y="4324290"/>
            <a:ext cx="2971800" cy="400110"/>
          </a:xfrm>
          <a:prstGeom prst="rect">
            <a:avLst/>
          </a:prstGeom>
          <a:noFill/>
        </p:spPr>
        <p:txBody>
          <a:bodyPr wrap="square" rtlCol="0">
            <a:spAutoFit/>
          </a:bodyPr>
          <a:lstStyle/>
          <a:p>
            <a:pPr algn="ctr"/>
            <a:r>
              <a:rPr lang="en-US" sz="2000" dirty="0"/>
              <a:t>Server-side applications</a:t>
            </a:r>
          </a:p>
        </p:txBody>
      </p:sp>
      <p:pic>
        <p:nvPicPr>
          <p:cNvPr id="19" name="Picture 18"/>
          <p:cNvPicPr>
            <a:picLocks noChangeAspect="1"/>
          </p:cNvPicPr>
          <p:nvPr/>
        </p:nvPicPr>
        <p:blipFill>
          <a:blip r:embed="rId6"/>
          <a:stretch>
            <a:fillRect/>
          </a:stretch>
        </p:blipFill>
        <p:spPr>
          <a:xfrm>
            <a:off x="3736848" y="3639190"/>
            <a:ext cx="1922416" cy="608900"/>
          </a:xfrm>
          <a:prstGeom prst="rect">
            <a:avLst/>
          </a:prstGeom>
        </p:spPr>
      </p:pic>
      <p:pic>
        <p:nvPicPr>
          <p:cNvPr id="20" name="Picture 19"/>
          <p:cNvPicPr>
            <a:picLocks noChangeAspect="1"/>
          </p:cNvPicPr>
          <p:nvPr/>
        </p:nvPicPr>
        <p:blipFill>
          <a:blip r:embed="rId7"/>
          <a:stretch>
            <a:fillRect/>
          </a:stretch>
        </p:blipFill>
        <p:spPr>
          <a:xfrm>
            <a:off x="5791200" y="3478596"/>
            <a:ext cx="1371600" cy="772668"/>
          </a:xfrm>
          <a:prstGeom prst="rect">
            <a:avLst/>
          </a:prstGeom>
        </p:spPr>
      </p:pic>
      <p:pic>
        <p:nvPicPr>
          <p:cNvPr id="21" name="Picture 20"/>
          <p:cNvPicPr>
            <a:picLocks noChangeAspect="1"/>
          </p:cNvPicPr>
          <p:nvPr/>
        </p:nvPicPr>
        <p:blipFill>
          <a:blip r:embed="rId8"/>
          <a:stretch>
            <a:fillRect/>
          </a:stretch>
        </p:blipFill>
        <p:spPr>
          <a:xfrm>
            <a:off x="5884816" y="1295400"/>
            <a:ext cx="1998970" cy="1335249"/>
          </a:xfrm>
          <a:prstGeom prst="rect">
            <a:avLst/>
          </a:prstGeom>
        </p:spPr>
      </p:pic>
      <p:sp>
        <p:nvSpPr>
          <p:cNvPr id="22" name="TextBox 21"/>
          <p:cNvSpPr txBox="1"/>
          <p:nvPr/>
        </p:nvSpPr>
        <p:spPr>
          <a:xfrm>
            <a:off x="5219700" y="5887763"/>
            <a:ext cx="2971800" cy="400110"/>
          </a:xfrm>
          <a:prstGeom prst="rect">
            <a:avLst/>
          </a:prstGeom>
          <a:noFill/>
        </p:spPr>
        <p:txBody>
          <a:bodyPr wrap="square" rtlCol="0">
            <a:spAutoFit/>
          </a:bodyPr>
          <a:lstStyle/>
          <a:p>
            <a:pPr algn="ctr"/>
            <a:r>
              <a:rPr lang="en-US" sz="2000" dirty="0"/>
              <a:t>Operating systems</a:t>
            </a:r>
          </a:p>
        </p:txBody>
      </p:sp>
      <p:pic>
        <p:nvPicPr>
          <p:cNvPr id="23" name="Picture 22"/>
          <p:cNvPicPr>
            <a:picLocks noChangeAspect="1"/>
          </p:cNvPicPr>
          <p:nvPr/>
        </p:nvPicPr>
        <p:blipFill>
          <a:blip r:embed="rId9"/>
          <a:stretch>
            <a:fillRect/>
          </a:stretch>
        </p:blipFill>
        <p:spPr>
          <a:xfrm>
            <a:off x="7404100" y="4945330"/>
            <a:ext cx="901700" cy="996016"/>
          </a:xfrm>
          <a:prstGeom prst="rect">
            <a:avLst/>
          </a:prstGeom>
        </p:spPr>
      </p:pic>
      <p:pic>
        <p:nvPicPr>
          <p:cNvPr id="24" name="Picture 23"/>
          <p:cNvPicPr>
            <a:picLocks noChangeAspect="1"/>
          </p:cNvPicPr>
          <p:nvPr/>
        </p:nvPicPr>
        <p:blipFill>
          <a:blip r:embed="rId10"/>
          <a:stretch>
            <a:fillRect/>
          </a:stretch>
        </p:blipFill>
        <p:spPr>
          <a:xfrm>
            <a:off x="6096000" y="4694080"/>
            <a:ext cx="1363819" cy="1363819"/>
          </a:xfrm>
          <a:prstGeom prst="rect">
            <a:avLst/>
          </a:prstGeom>
        </p:spPr>
      </p:pic>
      <p:pic>
        <p:nvPicPr>
          <p:cNvPr id="25" name="Picture 24"/>
          <p:cNvPicPr>
            <a:picLocks noChangeAspect="1"/>
          </p:cNvPicPr>
          <p:nvPr/>
        </p:nvPicPr>
        <p:blipFill>
          <a:blip r:embed="rId11"/>
          <a:stretch>
            <a:fillRect/>
          </a:stretch>
        </p:blipFill>
        <p:spPr>
          <a:xfrm>
            <a:off x="5083005" y="5029200"/>
            <a:ext cx="1012995" cy="759746"/>
          </a:xfrm>
          <a:prstGeom prst="rect">
            <a:avLst/>
          </a:prstGeom>
        </p:spPr>
      </p:pic>
    </p:spTree>
    <p:extLst>
      <p:ext uri="{BB962C8B-B14F-4D97-AF65-F5344CB8AC3E}">
        <p14:creationId xmlns:p14="http://schemas.microsoft.com/office/powerpoint/2010/main" val="1155079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Computer architecture 101</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87</a:t>
            </a:fld>
            <a:endParaRPr lang="en-US" dirty="0"/>
          </a:p>
        </p:txBody>
      </p:sp>
      <p:sp>
        <p:nvSpPr>
          <p:cNvPr id="9" name="Content Placeholder 8"/>
          <p:cNvSpPr>
            <a:spLocks noGrp="1"/>
          </p:cNvSpPr>
          <p:nvPr>
            <p:ph sz="quarter" idx="1"/>
          </p:nvPr>
        </p:nvSpPr>
        <p:spPr/>
        <p:txBody>
          <a:bodyPr>
            <a:noAutofit/>
          </a:bodyPr>
          <a:lstStyle/>
          <a:p>
            <a:pPr marL="0" indent="0">
              <a:buNone/>
            </a:pP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r>
              <a:rPr lang="en-US" sz="2400" dirty="0"/>
              <a:t>Program execution flow: program loaded into memory then CPU executes its instructions: input data, process data, output data… </a:t>
            </a:r>
          </a:p>
        </p:txBody>
      </p:sp>
      <p:pic>
        <p:nvPicPr>
          <p:cNvPr id="2" name="Picture 1"/>
          <p:cNvPicPr>
            <a:picLocks noChangeAspect="1"/>
          </p:cNvPicPr>
          <p:nvPr/>
        </p:nvPicPr>
        <p:blipFill>
          <a:blip r:embed="rId2"/>
          <a:stretch>
            <a:fillRect/>
          </a:stretch>
        </p:blipFill>
        <p:spPr>
          <a:xfrm>
            <a:off x="1219200" y="1219200"/>
            <a:ext cx="6642100" cy="3883941"/>
          </a:xfrm>
          <a:prstGeom prst="rect">
            <a:avLst/>
          </a:prstGeom>
        </p:spPr>
      </p:pic>
    </p:spTree>
    <p:extLst>
      <p:ext uri="{BB962C8B-B14F-4D97-AF65-F5344CB8AC3E}">
        <p14:creationId xmlns:p14="http://schemas.microsoft.com/office/powerpoint/2010/main" val="751146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 digital artifacts reside?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88</a:t>
            </a:fld>
            <a:endParaRPr lang="en-US" dirty="0"/>
          </a:p>
        </p:txBody>
      </p:sp>
      <p:sp>
        <p:nvSpPr>
          <p:cNvPr id="6" name="Content Placeholder 5"/>
          <p:cNvSpPr>
            <a:spLocks noGrp="1"/>
          </p:cNvSpPr>
          <p:nvPr>
            <p:ph sz="quarter" idx="1"/>
          </p:nvPr>
        </p:nvSpPr>
        <p:spPr>
          <a:xfrm>
            <a:off x="457200" y="1219200"/>
            <a:ext cx="8229600" cy="609600"/>
          </a:xfrm>
        </p:spPr>
        <p:txBody>
          <a:bodyPr>
            <a:normAutofit/>
          </a:bodyPr>
          <a:lstStyle/>
          <a:p>
            <a:pPr marL="0" indent="0" algn="ctr">
              <a:buNone/>
            </a:pPr>
            <a:r>
              <a:rPr lang="en-US" sz="2400" b="1" dirty="0"/>
              <a:t>All along the way in the memory and storage hierarchy</a:t>
            </a:r>
          </a:p>
          <a:p>
            <a:pPr marL="0" indent="0">
              <a:buNone/>
            </a:pPr>
            <a:endParaRPr lang="en-US" sz="2400" b="1" dirty="0"/>
          </a:p>
        </p:txBody>
      </p:sp>
      <p:pic>
        <p:nvPicPr>
          <p:cNvPr id="7" name="Picture 6"/>
          <p:cNvPicPr>
            <a:picLocks noChangeAspect="1"/>
          </p:cNvPicPr>
          <p:nvPr/>
        </p:nvPicPr>
        <p:blipFill>
          <a:blip r:embed="rId2"/>
          <a:stretch>
            <a:fillRect/>
          </a:stretch>
        </p:blipFill>
        <p:spPr>
          <a:xfrm>
            <a:off x="1066800" y="1823327"/>
            <a:ext cx="7010400" cy="4425073"/>
          </a:xfrm>
          <a:prstGeom prst="rect">
            <a:avLst/>
          </a:prstGeom>
        </p:spPr>
      </p:pic>
    </p:spTree>
    <p:extLst>
      <p:ext uri="{BB962C8B-B14F-4D97-AF65-F5344CB8AC3E}">
        <p14:creationId xmlns:p14="http://schemas.microsoft.com/office/powerpoint/2010/main" val="341329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Obstacle #2: Dynamism of system state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89</a:t>
            </a:fld>
            <a:endParaRPr lang="en-US" dirty="0"/>
          </a:p>
        </p:txBody>
      </p:sp>
      <p:sp>
        <p:nvSpPr>
          <p:cNvPr id="6" name="Content Placeholder 5"/>
          <p:cNvSpPr>
            <a:spLocks noGrp="1"/>
          </p:cNvSpPr>
          <p:nvPr>
            <p:ph sz="quarter" idx="1"/>
          </p:nvPr>
        </p:nvSpPr>
        <p:spPr/>
        <p:txBody>
          <a:bodyPr/>
          <a:lstStyle/>
          <a:p>
            <a:pPr lvl="2"/>
            <a:endParaRPr lang="en-US" dirty="0"/>
          </a:p>
          <a:p>
            <a:r>
              <a:rPr lang="en-US" dirty="0"/>
              <a:t>The system state changes which may complicate the task of acquiring a </a:t>
            </a:r>
            <a:r>
              <a:rPr lang="en-US" b="1" dirty="0"/>
              <a:t>consistent</a:t>
            </a:r>
            <a:r>
              <a:rPr lang="en-US" dirty="0"/>
              <a:t> snapshot of evidence</a:t>
            </a:r>
          </a:p>
          <a:p>
            <a:endParaRPr lang="en-US" dirty="0"/>
          </a:p>
          <a:p>
            <a:r>
              <a:rPr lang="en-US" dirty="0"/>
              <a:t>Some parts of the system may change, but may not be relevant for the forensic analysis</a:t>
            </a:r>
          </a:p>
          <a:p>
            <a:endParaRPr lang="en-US" dirty="0"/>
          </a:p>
          <a:p>
            <a:r>
              <a:rPr lang="en-US" dirty="0"/>
              <a:t>The lower is the dynamism the higher can the accuracy be because we can obtain consistent data</a:t>
            </a:r>
          </a:p>
        </p:txBody>
      </p:sp>
    </p:spTree>
    <p:extLst>
      <p:ext uri="{BB962C8B-B14F-4D97-AF65-F5344CB8AC3E}">
        <p14:creationId xmlns:p14="http://schemas.microsoft.com/office/powerpoint/2010/main" val="1017326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Alguns</a:t>
            </a:r>
            <a:r>
              <a:rPr lang="en-US" dirty="0"/>
              <a:t> </a:t>
            </a:r>
            <a:r>
              <a:rPr lang="en-US" dirty="0" err="1"/>
              <a:t>casos</a:t>
            </a:r>
            <a:r>
              <a:rPr lang="en-US" dirty="0"/>
              <a:t> </a:t>
            </a:r>
            <a:r>
              <a:rPr lang="en-US" dirty="0" err="1"/>
              <a:t>muito</a:t>
            </a:r>
            <a:r>
              <a:rPr lang="en-US" dirty="0"/>
              <a:t> </a:t>
            </a:r>
            <a:r>
              <a:rPr lang="en-US" dirty="0" err="1"/>
              <a:t>mediáticos</a:t>
            </a:r>
            <a:endParaRPr lang="en-US" dirty="0"/>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a:t>
            </a:fld>
            <a:endParaRPr lang="en-US" dirty="0"/>
          </a:p>
        </p:txBody>
      </p:sp>
      <p:sp>
        <p:nvSpPr>
          <p:cNvPr id="7" name="Content Placeholder 6"/>
          <p:cNvSpPr>
            <a:spLocks noGrp="1"/>
          </p:cNvSpPr>
          <p:nvPr>
            <p:ph sz="quarter" idx="1"/>
          </p:nvPr>
        </p:nvSpPr>
        <p:spPr/>
        <p:txBody>
          <a:bodyPr>
            <a:normAutofit fontScale="62500" lnSpcReduction="20000"/>
          </a:bodyPr>
          <a:lstStyle/>
          <a:p>
            <a:pPr marL="0" indent="0">
              <a:buNone/>
            </a:pPr>
            <a:r>
              <a:rPr lang="en-US" sz="3600" b="1" dirty="0"/>
              <a:t>The BTK Killer</a:t>
            </a:r>
          </a:p>
          <a:p>
            <a:endParaRPr lang="en-US" dirty="0"/>
          </a:p>
          <a:p>
            <a:pPr marL="0" indent="0">
              <a:buNone/>
            </a:pPr>
            <a:r>
              <a:rPr lang="en-US" dirty="0"/>
              <a:t>From 1974 to 1991, 10 murders were committed in and around Wichita, Kansas, all by the same criminal dubbed the BTK Killer in the media. Although the killer communicated with police and media regularly, his identity remained a mystery, and investigators had given up hope of solving the case until he reinitiated contact in 2004. He delivered this message on a floppy disk, based on police "assurances" that documents saved on a floppy disk are not traceable. </a:t>
            </a:r>
            <a:r>
              <a:rPr lang="en-US" b="1" dirty="0">
                <a:solidFill>
                  <a:srgbClr val="FF0000"/>
                </a:solidFill>
              </a:rPr>
              <a:t>However, using metadata on a deleted Microsoft Word document, police were quickly able to trace BTK's true identity: Dennis Rader</a:t>
            </a:r>
            <a:r>
              <a:rPr lang="en-US" dirty="0">
                <a:solidFill>
                  <a:srgbClr val="FF0000"/>
                </a:solidFill>
              </a:rPr>
              <a:t>. </a:t>
            </a:r>
            <a:r>
              <a:rPr lang="en-US" dirty="0"/>
              <a:t>Rader is now serving 10 consecutive life sentences in a Kansas prison. BTK's floppy disk error made his trial one of the most famous forensic cases ever.</a:t>
            </a:r>
          </a:p>
          <a:p>
            <a:endParaRPr lang="en-US" dirty="0"/>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The Corcoran Group</a:t>
            </a:r>
          </a:p>
          <a:p>
            <a:endParaRPr lang="en-US" dirty="0"/>
          </a:p>
          <a:p>
            <a:pPr marL="0" indent="0">
              <a:buNone/>
            </a:pPr>
            <a:r>
              <a:rPr lang="en-US" dirty="0"/>
              <a:t>This lawsuit occurred over a fairly insignificant crime; plaintiffs claimed that defendants, including the real estate firm The Corcoran Group, knowingly sold them a condominium that flooded during storms, but failed to disclose this information to the buyers. The court discovered </a:t>
            </a:r>
            <a:r>
              <a:rPr lang="en-US" b="1" dirty="0">
                <a:solidFill>
                  <a:srgbClr val="FF0000"/>
                </a:solidFill>
              </a:rPr>
              <a:t>that the Corcoran Group defendants had deleted many emails relevant to the case once litigation began</a:t>
            </a:r>
            <a:r>
              <a:rPr lang="en-US" dirty="0"/>
              <a:t>. This case changed the legal precedent on storage and deletion of electronically stored information, establishing an obligation to preserve electronically stored information relevant to a lawsuit that is underway or that seems likely to occur in the future.</a:t>
            </a:r>
          </a:p>
        </p:txBody>
      </p:sp>
    </p:spTree>
    <p:extLst>
      <p:ext uri="{BB962C8B-B14F-4D97-AF65-F5344CB8AC3E}">
        <p14:creationId xmlns:p14="http://schemas.microsoft.com/office/powerpoint/2010/main" val="3376959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example: calculator program</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90</a:t>
            </a:fld>
            <a:endParaRPr lang="en-US" dirty="0"/>
          </a:p>
        </p:txBody>
      </p:sp>
      <p:sp>
        <p:nvSpPr>
          <p:cNvPr id="6" name="Content Placeholder 5"/>
          <p:cNvSpPr>
            <a:spLocks noGrp="1"/>
          </p:cNvSpPr>
          <p:nvPr>
            <p:ph sz="quarter" idx="1"/>
          </p:nvPr>
        </p:nvSpPr>
        <p:spPr>
          <a:xfrm>
            <a:off x="457200" y="1219200"/>
            <a:ext cx="3429000" cy="4937760"/>
          </a:xfrm>
        </p:spPr>
        <p:txBody>
          <a:bodyPr>
            <a:normAutofit fontScale="70000" lnSpcReduction="20000"/>
          </a:bodyPr>
          <a:lstStyle/>
          <a:p>
            <a:pPr lvl="3"/>
            <a:endParaRPr lang="en-US" dirty="0"/>
          </a:p>
          <a:p>
            <a:r>
              <a:rPr lang="en-US" dirty="0"/>
              <a:t>Identify the digital artifacts left behind in memory after running this program</a:t>
            </a:r>
          </a:p>
          <a:p>
            <a:endParaRPr lang="en-US" dirty="0"/>
          </a:p>
          <a:p>
            <a:r>
              <a:rPr lang="en-US" dirty="0"/>
              <a:t>If you interrupt the process in different points</a:t>
            </a:r>
          </a:p>
          <a:p>
            <a:endParaRPr lang="en-US" dirty="0"/>
          </a:p>
          <a:p>
            <a:endParaRPr lang="en-US" dirty="0"/>
          </a:p>
          <a:p>
            <a:endParaRPr lang="en-US" dirty="0"/>
          </a:p>
          <a:p>
            <a:r>
              <a:rPr lang="en-US" dirty="0"/>
              <a:t>Input: 1 + 3</a:t>
            </a:r>
          </a:p>
          <a:p>
            <a:endParaRPr lang="en-US" dirty="0"/>
          </a:p>
          <a:p>
            <a:r>
              <a:rPr lang="en-US" dirty="0"/>
              <a:t>Snapshots:</a:t>
            </a:r>
          </a:p>
          <a:p>
            <a:pPr lvl="1"/>
            <a:r>
              <a:rPr lang="en-US" sz="2300" dirty="0"/>
              <a:t>A: arg1 = 1, arg2 = 0, res = 0</a:t>
            </a:r>
          </a:p>
          <a:p>
            <a:pPr lvl="1"/>
            <a:r>
              <a:rPr lang="en-US" sz="2300" dirty="0"/>
              <a:t>B: arg1 = 1, arg2 = 3, res = 0</a:t>
            </a:r>
          </a:p>
          <a:p>
            <a:pPr lvl="1"/>
            <a:r>
              <a:rPr lang="en-US" sz="2300" dirty="0"/>
              <a:t>C: arg1 = 1, arg2 = 3, res = 4</a:t>
            </a:r>
          </a:p>
          <a:p>
            <a:pPr lvl="1"/>
            <a:endParaRPr lang="en-US" dirty="0"/>
          </a:p>
          <a:p>
            <a:endParaRPr lang="en-US" dirty="0"/>
          </a:p>
        </p:txBody>
      </p:sp>
      <p:sp>
        <p:nvSpPr>
          <p:cNvPr id="7" name="Content Placeholder 5"/>
          <p:cNvSpPr txBox="1">
            <a:spLocks/>
          </p:cNvSpPr>
          <p:nvPr/>
        </p:nvSpPr>
        <p:spPr>
          <a:xfrm>
            <a:off x="4114800" y="1219200"/>
            <a:ext cx="4575048" cy="4937760"/>
          </a:xfrm>
          <a:prstGeom prst="rect">
            <a:avLst/>
          </a:prstGeom>
          <a:ln>
            <a:solidFill>
              <a:srgbClr val="000000"/>
            </a:solidFill>
          </a:ln>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400" b="1" dirty="0" err="1">
                <a:latin typeface="Consolas"/>
                <a:cs typeface="Consolas"/>
              </a:rPr>
              <a:t>int</a:t>
            </a:r>
            <a:r>
              <a:rPr lang="en-US" sz="1400" b="1" dirty="0">
                <a:latin typeface="Consolas"/>
                <a:cs typeface="Consolas"/>
              </a:rPr>
              <a:t> main() {</a:t>
            </a:r>
          </a:p>
          <a:p>
            <a:pPr marL="0" indent="0">
              <a:buNone/>
            </a:pPr>
            <a:r>
              <a:rPr lang="en-US" sz="1400" b="1" dirty="0">
                <a:latin typeface="Consolas"/>
                <a:cs typeface="Consolas"/>
              </a:rPr>
              <a:t>	</a:t>
            </a:r>
            <a:r>
              <a:rPr lang="en-US" sz="1400" b="1" dirty="0" err="1">
                <a:solidFill>
                  <a:srgbClr val="FF0000"/>
                </a:solidFill>
                <a:latin typeface="Consolas"/>
                <a:cs typeface="Consolas"/>
              </a:rPr>
              <a:t>int</a:t>
            </a:r>
            <a:r>
              <a:rPr lang="en-US" sz="1400" b="1" dirty="0">
                <a:solidFill>
                  <a:srgbClr val="FF0000"/>
                </a:solidFill>
                <a:latin typeface="Consolas"/>
                <a:cs typeface="Consolas"/>
              </a:rPr>
              <a:t> </a:t>
            </a:r>
            <a:r>
              <a:rPr lang="en-US" sz="1400" b="1" dirty="0">
                <a:latin typeface="Consolas"/>
                <a:cs typeface="Consolas"/>
              </a:rPr>
              <a:t>arg1 = 0;</a:t>
            </a:r>
          </a:p>
          <a:p>
            <a:pPr marL="0" indent="0">
              <a:buNone/>
            </a:pPr>
            <a:r>
              <a:rPr lang="en-US" sz="1400" b="1" dirty="0">
                <a:latin typeface="Consolas"/>
                <a:cs typeface="Consolas"/>
              </a:rPr>
              <a:t>	</a:t>
            </a:r>
            <a:r>
              <a:rPr lang="en-US" sz="1400" b="1" dirty="0" err="1">
                <a:solidFill>
                  <a:srgbClr val="FF0000"/>
                </a:solidFill>
                <a:latin typeface="Consolas"/>
                <a:cs typeface="Consolas"/>
              </a:rPr>
              <a:t>int</a:t>
            </a:r>
            <a:r>
              <a:rPr lang="en-US" sz="1400" b="1" dirty="0">
                <a:solidFill>
                  <a:srgbClr val="FF0000"/>
                </a:solidFill>
                <a:latin typeface="Consolas"/>
                <a:cs typeface="Consolas"/>
              </a:rPr>
              <a:t> </a:t>
            </a:r>
            <a:r>
              <a:rPr lang="en-US" sz="1400" b="1" dirty="0">
                <a:latin typeface="Consolas"/>
                <a:cs typeface="Consolas"/>
              </a:rPr>
              <a:t>arg2 = 0;</a:t>
            </a:r>
          </a:p>
          <a:p>
            <a:pPr marL="0" indent="0">
              <a:buNone/>
            </a:pPr>
            <a:r>
              <a:rPr lang="en-US" sz="1400" b="1" dirty="0">
                <a:latin typeface="Consolas"/>
                <a:cs typeface="Consolas"/>
              </a:rPr>
              <a:t>	</a:t>
            </a:r>
            <a:r>
              <a:rPr lang="en-US" sz="1400" b="1" dirty="0" err="1">
                <a:solidFill>
                  <a:srgbClr val="FF0000"/>
                </a:solidFill>
                <a:latin typeface="Consolas"/>
                <a:cs typeface="Consolas"/>
              </a:rPr>
              <a:t>int</a:t>
            </a:r>
            <a:r>
              <a:rPr lang="en-US" sz="1400" b="1" dirty="0">
                <a:solidFill>
                  <a:srgbClr val="FF0000"/>
                </a:solidFill>
                <a:latin typeface="Consolas"/>
                <a:cs typeface="Consolas"/>
              </a:rPr>
              <a:t> </a:t>
            </a:r>
            <a:r>
              <a:rPr lang="en-US" sz="1400" b="1" dirty="0">
                <a:latin typeface="Consolas"/>
                <a:cs typeface="Consolas"/>
              </a:rPr>
              <a:t>res = 0;</a:t>
            </a:r>
          </a:p>
          <a:p>
            <a:pPr marL="0" indent="0">
              <a:buNone/>
            </a:pPr>
            <a:endParaRPr lang="en-US" sz="700" b="1" dirty="0">
              <a:latin typeface="Consolas"/>
              <a:cs typeface="Consolas"/>
            </a:endParaRPr>
          </a:p>
          <a:p>
            <a:pPr marL="0" indent="0">
              <a:buNone/>
            </a:pPr>
            <a:r>
              <a:rPr lang="en-US" sz="1400" b="1" dirty="0">
                <a:latin typeface="Consolas"/>
                <a:cs typeface="Consolas"/>
              </a:rPr>
              <a:t>	</a:t>
            </a:r>
            <a:r>
              <a:rPr lang="en-US" sz="1400" b="1" dirty="0">
                <a:solidFill>
                  <a:srgbClr val="FF0000"/>
                </a:solidFill>
                <a:latin typeface="Consolas"/>
                <a:cs typeface="Consolas"/>
              </a:rPr>
              <a:t>while</a:t>
            </a:r>
            <a:r>
              <a:rPr lang="en-US" sz="1400" b="1" dirty="0">
                <a:latin typeface="Consolas"/>
                <a:cs typeface="Consolas"/>
              </a:rPr>
              <a:t>(1) {</a:t>
            </a:r>
          </a:p>
          <a:p>
            <a:pPr marL="0" indent="0">
              <a:buNone/>
            </a:pPr>
            <a:r>
              <a:rPr lang="en-US" sz="1400" b="1" dirty="0">
                <a:latin typeface="Consolas"/>
                <a:cs typeface="Consolas"/>
              </a:rPr>
              <a:t>	    </a:t>
            </a:r>
            <a:r>
              <a:rPr lang="en-US" sz="1400" b="1" dirty="0" err="1">
                <a:latin typeface="Consolas"/>
                <a:cs typeface="Consolas"/>
              </a:rPr>
              <a:t>printf</a:t>
            </a:r>
            <a:r>
              <a:rPr lang="en-US" sz="1400" b="1" dirty="0">
                <a:latin typeface="Consolas"/>
                <a:cs typeface="Consolas"/>
              </a:rPr>
              <a:t>(</a:t>
            </a:r>
            <a:r>
              <a:rPr lang="en-US" sz="1400" b="1" dirty="0">
                <a:solidFill>
                  <a:srgbClr val="008000"/>
                </a:solidFill>
                <a:latin typeface="Consolas"/>
                <a:cs typeface="Consolas"/>
              </a:rPr>
              <a:t>"Enter argument 1:\n"</a:t>
            </a:r>
            <a:r>
              <a:rPr lang="en-US" sz="1400" b="1" dirty="0">
                <a:latin typeface="Consolas"/>
                <a:cs typeface="Consolas"/>
              </a:rPr>
              <a:t>);</a:t>
            </a:r>
          </a:p>
          <a:p>
            <a:pPr marL="0" indent="0">
              <a:buNone/>
            </a:pPr>
            <a:r>
              <a:rPr lang="en-US" sz="1400" b="1" dirty="0">
                <a:latin typeface="Consolas"/>
                <a:cs typeface="Consolas"/>
              </a:rPr>
              <a:t>	    </a:t>
            </a:r>
            <a:r>
              <a:rPr lang="en-US" sz="1400" b="1" dirty="0" err="1">
                <a:latin typeface="Consolas"/>
                <a:cs typeface="Consolas"/>
              </a:rPr>
              <a:t>scanf</a:t>
            </a:r>
            <a:r>
              <a:rPr lang="en-US" sz="1400" b="1" dirty="0">
                <a:latin typeface="Consolas"/>
                <a:cs typeface="Consolas"/>
              </a:rPr>
              <a:t>(</a:t>
            </a:r>
            <a:r>
              <a:rPr lang="en-US" sz="1400" b="1" dirty="0">
                <a:solidFill>
                  <a:srgbClr val="008000"/>
                </a:solidFill>
                <a:latin typeface="Consolas"/>
                <a:cs typeface="Consolas"/>
              </a:rPr>
              <a:t>"%d"</a:t>
            </a:r>
            <a:r>
              <a:rPr lang="en-US" sz="1400" b="1" dirty="0">
                <a:latin typeface="Consolas"/>
                <a:cs typeface="Consolas"/>
              </a:rPr>
              <a:t>, &amp;arg1);</a:t>
            </a:r>
          </a:p>
          <a:p>
            <a:pPr marL="0" indent="0">
              <a:buNone/>
            </a:pPr>
            <a:endParaRPr lang="en-US" sz="1400" b="1" dirty="0">
              <a:latin typeface="Consolas"/>
              <a:cs typeface="Consolas"/>
            </a:endParaRPr>
          </a:p>
          <a:p>
            <a:pPr marL="0" indent="0">
              <a:buNone/>
            </a:pPr>
            <a:r>
              <a:rPr lang="en-US" sz="1400" b="1" dirty="0">
                <a:latin typeface="Consolas"/>
                <a:cs typeface="Consolas"/>
              </a:rPr>
              <a:t>	    </a:t>
            </a:r>
            <a:r>
              <a:rPr lang="en-US" sz="1400" b="1" dirty="0" err="1">
                <a:latin typeface="Consolas"/>
                <a:cs typeface="Consolas"/>
              </a:rPr>
              <a:t>printf</a:t>
            </a:r>
            <a:r>
              <a:rPr lang="en-US" sz="1400" b="1" dirty="0">
                <a:latin typeface="Consolas"/>
                <a:cs typeface="Consolas"/>
              </a:rPr>
              <a:t>(</a:t>
            </a:r>
            <a:r>
              <a:rPr lang="en-US" sz="1400" b="1" dirty="0">
                <a:solidFill>
                  <a:srgbClr val="008000"/>
                </a:solidFill>
                <a:latin typeface="Consolas"/>
                <a:cs typeface="Consolas"/>
              </a:rPr>
              <a:t>"Enter argument 2:\n"</a:t>
            </a:r>
            <a:r>
              <a:rPr lang="en-US" sz="1400" b="1" dirty="0">
                <a:latin typeface="Consolas"/>
                <a:cs typeface="Consolas"/>
              </a:rPr>
              <a:t>);</a:t>
            </a:r>
          </a:p>
          <a:p>
            <a:pPr marL="0" indent="0">
              <a:buNone/>
            </a:pPr>
            <a:r>
              <a:rPr lang="en-US" sz="1400" b="1" dirty="0">
                <a:latin typeface="Consolas"/>
                <a:cs typeface="Consolas"/>
              </a:rPr>
              <a:t>	    </a:t>
            </a:r>
            <a:r>
              <a:rPr lang="en-US" sz="1400" b="1" dirty="0" err="1">
                <a:latin typeface="Consolas"/>
                <a:cs typeface="Consolas"/>
              </a:rPr>
              <a:t>scanf</a:t>
            </a:r>
            <a:r>
              <a:rPr lang="en-US" sz="1400" b="1" dirty="0">
                <a:latin typeface="Consolas"/>
                <a:cs typeface="Consolas"/>
              </a:rPr>
              <a:t>(</a:t>
            </a:r>
            <a:r>
              <a:rPr lang="en-US" sz="1400" b="1" dirty="0">
                <a:solidFill>
                  <a:srgbClr val="008000"/>
                </a:solidFill>
                <a:latin typeface="Consolas"/>
                <a:cs typeface="Consolas"/>
              </a:rPr>
              <a:t>"%d"</a:t>
            </a:r>
            <a:r>
              <a:rPr lang="en-US" sz="1400" b="1" dirty="0">
                <a:latin typeface="Consolas"/>
                <a:cs typeface="Consolas"/>
              </a:rPr>
              <a:t>, &amp;arg2);</a:t>
            </a:r>
          </a:p>
          <a:p>
            <a:pPr marL="0" indent="0">
              <a:buNone/>
            </a:pPr>
            <a:endParaRPr lang="en-US" sz="1400" b="1" dirty="0">
              <a:latin typeface="Consolas"/>
              <a:cs typeface="Consolas"/>
            </a:endParaRPr>
          </a:p>
          <a:p>
            <a:pPr marL="0" indent="0">
              <a:buNone/>
            </a:pPr>
            <a:r>
              <a:rPr lang="en-US" sz="1400" b="1" dirty="0">
                <a:latin typeface="Consolas"/>
                <a:cs typeface="Consolas"/>
              </a:rPr>
              <a:t>	    result = arg1 + arg2;</a:t>
            </a:r>
          </a:p>
          <a:p>
            <a:pPr marL="0" indent="0">
              <a:buNone/>
            </a:pPr>
            <a:r>
              <a:rPr lang="en-US" sz="1400" b="1" dirty="0">
                <a:latin typeface="Consolas"/>
                <a:cs typeface="Consolas"/>
              </a:rPr>
              <a:t>	    </a:t>
            </a:r>
            <a:r>
              <a:rPr lang="en-US" sz="1400" b="1" dirty="0" err="1">
                <a:latin typeface="Consolas"/>
                <a:cs typeface="Consolas"/>
              </a:rPr>
              <a:t>printf</a:t>
            </a:r>
            <a:r>
              <a:rPr lang="en-US" sz="1400" b="1" dirty="0">
                <a:latin typeface="Consolas"/>
                <a:cs typeface="Consolas"/>
              </a:rPr>
              <a:t>(</a:t>
            </a:r>
            <a:r>
              <a:rPr lang="en-US" sz="1400" b="1" dirty="0">
                <a:solidFill>
                  <a:srgbClr val="008000"/>
                </a:solidFill>
                <a:latin typeface="Consolas"/>
                <a:cs typeface="Consolas"/>
              </a:rPr>
              <a:t>"Result: %d\n\n"</a:t>
            </a:r>
            <a:r>
              <a:rPr lang="en-US" sz="1400" b="1" dirty="0">
                <a:latin typeface="Consolas"/>
                <a:cs typeface="Consolas"/>
              </a:rPr>
              <a:t>, res);</a:t>
            </a:r>
            <a:endParaRPr lang="en-US" sz="1000" b="1" dirty="0">
              <a:latin typeface="Consolas"/>
              <a:cs typeface="Consolas"/>
            </a:endParaRPr>
          </a:p>
          <a:p>
            <a:pPr marL="0" indent="0">
              <a:buNone/>
            </a:pPr>
            <a:r>
              <a:rPr lang="en-US" sz="1400" b="1" dirty="0">
                <a:latin typeface="Consolas"/>
                <a:cs typeface="Consolas"/>
              </a:rPr>
              <a:t>    }</a:t>
            </a:r>
          </a:p>
          <a:p>
            <a:pPr marL="0" indent="0">
              <a:buNone/>
            </a:pPr>
            <a:r>
              <a:rPr lang="en-US" sz="1400" b="1" dirty="0">
                <a:latin typeface="Consolas"/>
                <a:cs typeface="Consolas"/>
              </a:rPr>
              <a:t>    </a:t>
            </a:r>
            <a:r>
              <a:rPr lang="en-US" sz="1400" b="1" dirty="0">
                <a:solidFill>
                  <a:srgbClr val="FF0000"/>
                </a:solidFill>
                <a:latin typeface="Consolas"/>
                <a:cs typeface="Consolas"/>
              </a:rPr>
              <a:t>return</a:t>
            </a:r>
            <a:r>
              <a:rPr lang="en-US" sz="1400" b="1" dirty="0">
                <a:latin typeface="Consolas"/>
                <a:cs typeface="Consolas"/>
              </a:rPr>
              <a:t> 0;</a:t>
            </a:r>
          </a:p>
          <a:p>
            <a:pPr marL="0" indent="0">
              <a:buNone/>
            </a:pPr>
            <a:r>
              <a:rPr lang="en-US" sz="1400" b="1" dirty="0">
                <a:latin typeface="Consolas"/>
                <a:cs typeface="Consolas"/>
              </a:rPr>
              <a:t>}</a:t>
            </a:r>
          </a:p>
        </p:txBody>
      </p:sp>
      <p:sp>
        <p:nvSpPr>
          <p:cNvPr id="8" name="Left Arrow 7"/>
          <p:cNvSpPr/>
          <p:nvPr/>
        </p:nvSpPr>
        <p:spPr>
          <a:xfrm>
            <a:off x="8229600" y="3276600"/>
            <a:ext cx="5334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a:t>
            </a:r>
          </a:p>
        </p:txBody>
      </p:sp>
      <p:sp>
        <p:nvSpPr>
          <p:cNvPr id="9" name="Left Arrow 8"/>
          <p:cNvSpPr/>
          <p:nvPr/>
        </p:nvSpPr>
        <p:spPr>
          <a:xfrm>
            <a:off x="8229600" y="4114800"/>
            <a:ext cx="5334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a:t>
            </a:r>
          </a:p>
        </p:txBody>
      </p:sp>
      <p:sp>
        <p:nvSpPr>
          <p:cNvPr id="10" name="Left Arrow 9"/>
          <p:cNvSpPr/>
          <p:nvPr/>
        </p:nvSpPr>
        <p:spPr>
          <a:xfrm>
            <a:off x="8229600" y="5029200"/>
            <a:ext cx="533400" cy="4572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a:t>
            </a:r>
          </a:p>
        </p:txBody>
      </p:sp>
    </p:spTree>
    <p:extLst>
      <p:ext uri="{BB962C8B-B14F-4D97-AF65-F5344CB8AC3E}">
        <p14:creationId xmlns:p14="http://schemas.microsoft.com/office/powerpoint/2010/main" val="17375299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Obstacle #3: Volatility of digital evidence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91</a:t>
            </a:fld>
            <a:endParaRPr lang="en-US" dirty="0"/>
          </a:p>
        </p:txBody>
      </p:sp>
      <p:sp>
        <p:nvSpPr>
          <p:cNvPr id="9" name="Content Placeholder 8"/>
          <p:cNvSpPr>
            <a:spLocks noGrp="1"/>
          </p:cNvSpPr>
          <p:nvPr>
            <p:ph sz="quarter" idx="1"/>
          </p:nvPr>
        </p:nvSpPr>
        <p:spPr>
          <a:xfrm>
            <a:off x="381000" y="1295400"/>
            <a:ext cx="7467600" cy="4800600"/>
          </a:xfrm>
        </p:spPr>
        <p:txBody>
          <a:bodyPr>
            <a:normAutofit/>
          </a:bodyPr>
          <a:lstStyle/>
          <a:p>
            <a:pPr lvl="5"/>
            <a:endParaRPr lang="en-US" dirty="0"/>
          </a:p>
          <a:p>
            <a:r>
              <a:rPr lang="en-US" dirty="0"/>
              <a:t>Tells </a:t>
            </a:r>
            <a:r>
              <a:rPr lang="en-US" b="1" dirty="0"/>
              <a:t>how long</a:t>
            </a:r>
            <a:r>
              <a:rPr lang="en-US" dirty="0"/>
              <a:t> data can survive in a system</a:t>
            </a:r>
          </a:p>
          <a:p>
            <a:pPr lvl="7"/>
            <a:endParaRPr lang="en-US" dirty="0"/>
          </a:p>
          <a:p>
            <a:endParaRPr lang="en-US" dirty="0"/>
          </a:p>
          <a:p>
            <a:endParaRPr lang="en-US" dirty="0"/>
          </a:p>
          <a:p>
            <a:r>
              <a:rPr lang="en-US" dirty="0"/>
              <a:t>The volatility level depends on whether:</a:t>
            </a:r>
          </a:p>
          <a:p>
            <a:pPr lvl="1"/>
            <a:endParaRPr lang="en-US" dirty="0"/>
          </a:p>
          <a:p>
            <a:pPr lvl="1"/>
            <a:r>
              <a:rPr lang="en-US" dirty="0"/>
              <a:t>A consistent power supply is required for storage</a:t>
            </a:r>
          </a:p>
          <a:p>
            <a:pPr lvl="1"/>
            <a:endParaRPr lang="en-US" dirty="0"/>
          </a:p>
          <a:p>
            <a:pPr lvl="1"/>
            <a:r>
              <a:rPr lang="en-US" dirty="0"/>
              <a:t>How fast data changes</a:t>
            </a:r>
          </a:p>
        </p:txBody>
      </p:sp>
      <p:pic>
        <p:nvPicPr>
          <p:cNvPr id="10" name="Picture 9"/>
          <p:cNvPicPr>
            <a:picLocks noChangeAspect="1"/>
          </p:cNvPicPr>
          <p:nvPr/>
        </p:nvPicPr>
        <p:blipFill>
          <a:blip r:embed="rId2"/>
          <a:stretch>
            <a:fillRect/>
          </a:stretch>
        </p:blipFill>
        <p:spPr>
          <a:xfrm>
            <a:off x="7186686" y="1901952"/>
            <a:ext cx="1828800" cy="1755648"/>
          </a:xfrm>
          <a:prstGeom prst="rect">
            <a:avLst/>
          </a:prstGeom>
        </p:spPr>
      </p:pic>
    </p:spTree>
    <p:extLst>
      <p:ext uri="{BB962C8B-B14F-4D97-AF65-F5344CB8AC3E}">
        <p14:creationId xmlns:p14="http://schemas.microsoft.com/office/powerpoint/2010/main" val="31255239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Volatility level examples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92</a:t>
            </a:fld>
            <a:endParaRPr lang="en-US" dirty="0"/>
          </a:p>
        </p:txBody>
      </p:sp>
      <p:sp>
        <p:nvSpPr>
          <p:cNvPr id="14" name="Down Arrow 13"/>
          <p:cNvSpPr/>
          <p:nvPr/>
        </p:nvSpPr>
        <p:spPr>
          <a:xfrm>
            <a:off x="1066800" y="1447800"/>
            <a:ext cx="533400" cy="4495800"/>
          </a:xfrm>
          <a:prstGeom prst="downArrow">
            <a:avLst/>
          </a:prstGeom>
          <a:ln>
            <a:solidFill>
              <a:srgbClr val="373D54"/>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TextBox 14"/>
          <p:cNvSpPr txBox="1"/>
          <p:nvPr/>
        </p:nvSpPr>
        <p:spPr>
          <a:xfrm>
            <a:off x="228600" y="3196735"/>
            <a:ext cx="1008785" cy="646331"/>
          </a:xfrm>
          <a:prstGeom prst="rect">
            <a:avLst/>
          </a:prstGeom>
          <a:noFill/>
        </p:spPr>
        <p:txBody>
          <a:bodyPr wrap="none" rtlCol="0">
            <a:spAutoFit/>
          </a:bodyPr>
          <a:lstStyle/>
          <a:p>
            <a:r>
              <a:rPr lang="en-US" b="1" dirty="0"/>
              <a:t>Less</a:t>
            </a:r>
          </a:p>
          <a:p>
            <a:r>
              <a:rPr lang="en-US" b="1" dirty="0"/>
              <a:t>Volatile</a:t>
            </a:r>
          </a:p>
        </p:txBody>
      </p:sp>
      <p:sp>
        <p:nvSpPr>
          <p:cNvPr id="16" name="TextBox 15"/>
          <p:cNvSpPr txBox="1"/>
          <p:nvPr/>
        </p:nvSpPr>
        <p:spPr>
          <a:xfrm>
            <a:off x="1769211" y="1896070"/>
            <a:ext cx="991903" cy="923330"/>
          </a:xfrm>
          <a:prstGeom prst="rect">
            <a:avLst/>
          </a:prstGeom>
          <a:noFill/>
        </p:spPr>
        <p:txBody>
          <a:bodyPr wrap="none" rtlCol="0">
            <a:spAutoFit/>
          </a:bodyPr>
          <a:lstStyle/>
          <a:p>
            <a:r>
              <a:rPr lang="en-US" b="1" dirty="0"/>
              <a:t>Lost on </a:t>
            </a:r>
          </a:p>
          <a:p>
            <a:r>
              <a:rPr lang="en-US" b="1" dirty="0"/>
              <a:t>power </a:t>
            </a:r>
          </a:p>
          <a:p>
            <a:r>
              <a:rPr lang="en-US" b="1" dirty="0"/>
              <a:t>down</a:t>
            </a:r>
          </a:p>
        </p:txBody>
      </p:sp>
      <p:sp>
        <p:nvSpPr>
          <p:cNvPr id="17" name="TextBox 16"/>
          <p:cNvSpPr txBox="1"/>
          <p:nvPr/>
        </p:nvSpPr>
        <p:spPr>
          <a:xfrm>
            <a:off x="1786467" y="4399002"/>
            <a:ext cx="1088158" cy="923330"/>
          </a:xfrm>
          <a:prstGeom prst="rect">
            <a:avLst/>
          </a:prstGeom>
          <a:noFill/>
        </p:spPr>
        <p:txBody>
          <a:bodyPr wrap="none" rtlCol="0">
            <a:spAutoFit/>
          </a:bodyPr>
          <a:lstStyle/>
          <a:p>
            <a:r>
              <a:rPr lang="en-US" b="1" dirty="0"/>
              <a:t>Survives</a:t>
            </a:r>
          </a:p>
          <a:p>
            <a:r>
              <a:rPr lang="en-US" b="1" dirty="0"/>
              <a:t>power </a:t>
            </a:r>
          </a:p>
          <a:p>
            <a:r>
              <a:rPr lang="en-US" b="1" dirty="0"/>
              <a:t>down</a:t>
            </a:r>
          </a:p>
        </p:txBody>
      </p:sp>
      <p:cxnSp>
        <p:nvCxnSpPr>
          <p:cNvPr id="19" name="Straight Connector 18"/>
          <p:cNvCxnSpPr/>
          <p:nvPr/>
        </p:nvCxnSpPr>
        <p:spPr>
          <a:xfrm>
            <a:off x="1823476" y="3577735"/>
            <a:ext cx="7148163" cy="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27953" y="1461068"/>
            <a:ext cx="1724864" cy="369332"/>
          </a:xfrm>
          <a:prstGeom prst="rect">
            <a:avLst/>
          </a:prstGeom>
          <a:noFill/>
        </p:spPr>
        <p:txBody>
          <a:bodyPr wrap="none" rtlCol="0">
            <a:spAutoFit/>
          </a:bodyPr>
          <a:lstStyle/>
          <a:p>
            <a:r>
              <a:rPr lang="en-US" b="1" dirty="0"/>
              <a:t>More dynamic</a:t>
            </a:r>
          </a:p>
        </p:txBody>
      </p:sp>
      <p:sp>
        <p:nvSpPr>
          <p:cNvPr id="21" name="TextBox 20"/>
          <p:cNvSpPr txBox="1"/>
          <p:nvPr/>
        </p:nvSpPr>
        <p:spPr>
          <a:xfrm>
            <a:off x="2930859" y="3044335"/>
            <a:ext cx="1623649" cy="369332"/>
          </a:xfrm>
          <a:prstGeom prst="rect">
            <a:avLst/>
          </a:prstGeom>
          <a:noFill/>
        </p:spPr>
        <p:txBody>
          <a:bodyPr wrap="none" rtlCol="0">
            <a:spAutoFit/>
          </a:bodyPr>
          <a:lstStyle/>
          <a:p>
            <a:r>
              <a:rPr lang="en-US" b="1" dirty="0"/>
              <a:t>Less dynamic</a:t>
            </a:r>
          </a:p>
        </p:txBody>
      </p:sp>
      <p:sp>
        <p:nvSpPr>
          <p:cNvPr id="22" name="TextBox 21"/>
          <p:cNvSpPr txBox="1"/>
          <p:nvPr/>
        </p:nvSpPr>
        <p:spPr>
          <a:xfrm>
            <a:off x="2895600" y="3665603"/>
            <a:ext cx="1724864" cy="369332"/>
          </a:xfrm>
          <a:prstGeom prst="rect">
            <a:avLst/>
          </a:prstGeom>
          <a:noFill/>
        </p:spPr>
        <p:txBody>
          <a:bodyPr wrap="none" rtlCol="0">
            <a:spAutoFit/>
          </a:bodyPr>
          <a:lstStyle/>
          <a:p>
            <a:r>
              <a:rPr lang="en-US" b="1" dirty="0"/>
              <a:t>More dynamic</a:t>
            </a:r>
          </a:p>
        </p:txBody>
      </p:sp>
      <p:sp>
        <p:nvSpPr>
          <p:cNvPr id="23" name="TextBox 22"/>
          <p:cNvSpPr txBox="1"/>
          <p:nvPr/>
        </p:nvSpPr>
        <p:spPr>
          <a:xfrm>
            <a:off x="2963212" y="5486400"/>
            <a:ext cx="1623649" cy="369332"/>
          </a:xfrm>
          <a:prstGeom prst="rect">
            <a:avLst/>
          </a:prstGeom>
          <a:noFill/>
        </p:spPr>
        <p:txBody>
          <a:bodyPr wrap="none" rtlCol="0">
            <a:spAutoFit/>
          </a:bodyPr>
          <a:lstStyle/>
          <a:p>
            <a:r>
              <a:rPr lang="en-US" b="1" dirty="0"/>
              <a:t>Less dynamic</a:t>
            </a:r>
          </a:p>
        </p:txBody>
      </p:sp>
      <p:sp>
        <p:nvSpPr>
          <p:cNvPr id="24" name="TextBox 23"/>
          <p:cNvSpPr txBox="1"/>
          <p:nvPr/>
        </p:nvSpPr>
        <p:spPr>
          <a:xfrm>
            <a:off x="6098262" y="1496072"/>
            <a:ext cx="1496285" cy="369332"/>
          </a:xfrm>
          <a:prstGeom prst="rect">
            <a:avLst/>
          </a:prstGeom>
          <a:noFill/>
        </p:spPr>
        <p:txBody>
          <a:bodyPr wrap="none" rtlCol="0">
            <a:spAutoFit/>
          </a:bodyPr>
          <a:lstStyle/>
          <a:p>
            <a:r>
              <a:rPr lang="en-US" dirty="0">
                <a:solidFill>
                  <a:schemeClr val="accent2">
                    <a:lumMod val="50000"/>
                  </a:schemeClr>
                </a:solidFill>
              </a:rPr>
              <a:t>CPU registers</a:t>
            </a:r>
          </a:p>
        </p:txBody>
      </p:sp>
      <p:sp>
        <p:nvSpPr>
          <p:cNvPr id="25" name="TextBox 24"/>
          <p:cNvSpPr txBox="1"/>
          <p:nvPr/>
        </p:nvSpPr>
        <p:spPr>
          <a:xfrm>
            <a:off x="4943020" y="2827403"/>
            <a:ext cx="1336010" cy="369332"/>
          </a:xfrm>
          <a:prstGeom prst="rect">
            <a:avLst/>
          </a:prstGeom>
          <a:noFill/>
        </p:spPr>
        <p:txBody>
          <a:bodyPr wrap="none" rtlCol="0">
            <a:spAutoFit/>
          </a:bodyPr>
          <a:lstStyle/>
          <a:p>
            <a:r>
              <a:rPr lang="en-US" dirty="0">
                <a:solidFill>
                  <a:schemeClr val="accent2">
                    <a:lumMod val="50000"/>
                  </a:schemeClr>
                </a:solidFill>
              </a:rPr>
              <a:t>Buffer cache</a:t>
            </a:r>
          </a:p>
        </p:txBody>
      </p:sp>
      <p:sp>
        <p:nvSpPr>
          <p:cNvPr id="26" name="TextBox 25"/>
          <p:cNvSpPr txBox="1"/>
          <p:nvPr/>
        </p:nvSpPr>
        <p:spPr>
          <a:xfrm>
            <a:off x="5034639" y="1865404"/>
            <a:ext cx="1186555" cy="369332"/>
          </a:xfrm>
          <a:prstGeom prst="rect">
            <a:avLst/>
          </a:prstGeom>
          <a:noFill/>
        </p:spPr>
        <p:txBody>
          <a:bodyPr wrap="none" rtlCol="0">
            <a:spAutoFit/>
          </a:bodyPr>
          <a:lstStyle/>
          <a:p>
            <a:r>
              <a:rPr lang="en-US" dirty="0">
                <a:solidFill>
                  <a:schemeClr val="accent2">
                    <a:lumMod val="50000"/>
                  </a:schemeClr>
                </a:solidFill>
              </a:rPr>
              <a:t>ARP cache</a:t>
            </a:r>
          </a:p>
        </p:txBody>
      </p:sp>
      <p:sp>
        <p:nvSpPr>
          <p:cNvPr id="27" name="TextBox 26"/>
          <p:cNvSpPr txBox="1"/>
          <p:nvPr/>
        </p:nvSpPr>
        <p:spPr>
          <a:xfrm>
            <a:off x="6035220" y="2383935"/>
            <a:ext cx="1420769" cy="369332"/>
          </a:xfrm>
          <a:prstGeom prst="rect">
            <a:avLst/>
          </a:prstGeom>
          <a:noFill/>
        </p:spPr>
        <p:txBody>
          <a:bodyPr wrap="none" rtlCol="0">
            <a:spAutoFit/>
          </a:bodyPr>
          <a:lstStyle/>
          <a:p>
            <a:r>
              <a:rPr lang="en-US" dirty="0">
                <a:solidFill>
                  <a:schemeClr val="accent2">
                    <a:lumMod val="50000"/>
                  </a:schemeClr>
                </a:solidFill>
              </a:rPr>
              <a:t>Process table</a:t>
            </a:r>
          </a:p>
        </p:txBody>
      </p:sp>
      <p:sp>
        <p:nvSpPr>
          <p:cNvPr id="28" name="TextBox 27"/>
          <p:cNvSpPr txBox="1"/>
          <p:nvPr/>
        </p:nvSpPr>
        <p:spPr>
          <a:xfrm>
            <a:off x="6928542" y="3105666"/>
            <a:ext cx="1409611" cy="369332"/>
          </a:xfrm>
          <a:prstGeom prst="rect">
            <a:avLst/>
          </a:prstGeom>
          <a:noFill/>
        </p:spPr>
        <p:txBody>
          <a:bodyPr wrap="none" rtlCol="0">
            <a:spAutoFit/>
          </a:bodyPr>
          <a:lstStyle/>
          <a:p>
            <a:r>
              <a:rPr lang="en-US" dirty="0">
                <a:solidFill>
                  <a:schemeClr val="accent2">
                    <a:lumMod val="50000"/>
                  </a:schemeClr>
                </a:solidFill>
              </a:rPr>
              <a:t>Logged users</a:t>
            </a:r>
          </a:p>
        </p:txBody>
      </p:sp>
      <p:cxnSp>
        <p:nvCxnSpPr>
          <p:cNvPr id="29" name="Straight Connector 28"/>
          <p:cNvCxnSpPr/>
          <p:nvPr/>
        </p:nvCxnSpPr>
        <p:spPr>
          <a:xfrm>
            <a:off x="4648200" y="1447800"/>
            <a:ext cx="0" cy="449580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228574" y="4953000"/>
            <a:ext cx="1504513" cy="369332"/>
          </a:xfrm>
          <a:prstGeom prst="rect">
            <a:avLst/>
          </a:prstGeom>
          <a:noFill/>
        </p:spPr>
        <p:txBody>
          <a:bodyPr wrap="none" rtlCol="0">
            <a:spAutoFit/>
          </a:bodyPr>
          <a:lstStyle/>
          <a:p>
            <a:r>
              <a:rPr lang="en-US" dirty="0">
                <a:solidFill>
                  <a:schemeClr val="accent2">
                    <a:lumMod val="50000"/>
                  </a:schemeClr>
                </a:solidFill>
              </a:rPr>
              <a:t>Images, videos</a:t>
            </a:r>
          </a:p>
        </p:txBody>
      </p:sp>
      <p:sp>
        <p:nvSpPr>
          <p:cNvPr id="33" name="TextBox 32"/>
          <p:cNvSpPr txBox="1"/>
          <p:nvPr/>
        </p:nvSpPr>
        <p:spPr>
          <a:xfrm>
            <a:off x="5085639" y="4581730"/>
            <a:ext cx="1271314" cy="369332"/>
          </a:xfrm>
          <a:prstGeom prst="rect">
            <a:avLst/>
          </a:prstGeom>
          <a:noFill/>
        </p:spPr>
        <p:txBody>
          <a:bodyPr wrap="none" rtlCol="0">
            <a:spAutoFit/>
          </a:bodyPr>
          <a:lstStyle/>
          <a:p>
            <a:r>
              <a:rPr lang="en-US" dirty="0">
                <a:solidFill>
                  <a:schemeClr val="accent2">
                    <a:lumMod val="50000"/>
                  </a:schemeClr>
                </a:solidFill>
              </a:rPr>
              <a:t>Documents</a:t>
            </a:r>
          </a:p>
        </p:txBody>
      </p:sp>
      <p:sp>
        <p:nvSpPr>
          <p:cNvPr id="34" name="TextBox 33"/>
          <p:cNvSpPr txBox="1"/>
          <p:nvPr/>
        </p:nvSpPr>
        <p:spPr>
          <a:xfrm>
            <a:off x="5957763" y="5758934"/>
            <a:ext cx="1941557" cy="369332"/>
          </a:xfrm>
          <a:prstGeom prst="rect">
            <a:avLst/>
          </a:prstGeom>
          <a:noFill/>
        </p:spPr>
        <p:txBody>
          <a:bodyPr wrap="none" rtlCol="0">
            <a:spAutoFit/>
          </a:bodyPr>
          <a:lstStyle/>
          <a:p>
            <a:r>
              <a:rPr lang="en-US" dirty="0">
                <a:solidFill>
                  <a:schemeClr val="accent2">
                    <a:lumMod val="50000"/>
                  </a:schemeClr>
                </a:solidFill>
              </a:rPr>
              <a:t>Network topology</a:t>
            </a:r>
          </a:p>
        </p:txBody>
      </p:sp>
      <p:sp>
        <p:nvSpPr>
          <p:cNvPr id="35" name="TextBox 34"/>
          <p:cNvSpPr txBox="1"/>
          <p:nvPr/>
        </p:nvSpPr>
        <p:spPr>
          <a:xfrm>
            <a:off x="6818416" y="4267200"/>
            <a:ext cx="1275146" cy="369332"/>
          </a:xfrm>
          <a:prstGeom prst="rect">
            <a:avLst/>
          </a:prstGeom>
          <a:noFill/>
        </p:spPr>
        <p:txBody>
          <a:bodyPr wrap="none" rtlCol="0">
            <a:spAutoFit/>
          </a:bodyPr>
          <a:lstStyle/>
          <a:p>
            <a:r>
              <a:rPr lang="en-US" dirty="0">
                <a:solidFill>
                  <a:schemeClr val="accent2">
                    <a:lumMod val="50000"/>
                  </a:schemeClr>
                </a:solidFill>
              </a:rPr>
              <a:t>System logs</a:t>
            </a:r>
          </a:p>
        </p:txBody>
      </p:sp>
      <p:sp>
        <p:nvSpPr>
          <p:cNvPr id="36" name="TextBox 35"/>
          <p:cNvSpPr txBox="1"/>
          <p:nvPr/>
        </p:nvSpPr>
        <p:spPr>
          <a:xfrm>
            <a:off x="4985061" y="3730135"/>
            <a:ext cx="1632553" cy="369332"/>
          </a:xfrm>
          <a:prstGeom prst="rect">
            <a:avLst/>
          </a:prstGeom>
          <a:noFill/>
        </p:spPr>
        <p:txBody>
          <a:bodyPr wrap="none" rtlCol="0">
            <a:spAutoFit/>
          </a:bodyPr>
          <a:lstStyle/>
          <a:p>
            <a:r>
              <a:rPr lang="en-US" dirty="0">
                <a:solidFill>
                  <a:schemeClr val="accent2">
                    <a:lumMod val="50000"/>
                  </a:schemeClr>
                </a:solidFill>
              </a:rPr>
              <a:t>Temporary files</a:t>
            </a:r>
          </a:p>
        </p:txBody>
      </p:sp>
      <p:sp>
        <p:nvSpPr>
          <p:cNvPr id="37" name="TextBox 36"/>
          <p:cNvSpPr txBox="1"/>
          <p:nvPr/>
        </p:nvSpPr>
        <p:spPr>
          <a:xfrm>
            <a:off x="7584620" y="3882535"/>
            <a:ext cx="1001709" cy="369332"/>
          </a:xfrm>
          <a:prstGeom prst="rect">
            <a:avLst/>
          </a:prstGeom>
          <a:noFill/>
        </p:spPr>
        <p:txBody>
          <a:bodyPr wrap="none" rtlCol="0">
            <a:spAutoFit/>
          </a:bodyPr>
          <a:lstStyle/>
          <a:p>
            <a:r>
              <a:rPr lang="en-US" dirty="0">
                <a:solidFill>
                  <a:schemeClr val="accent2">
                    <a:lumMod val="50000"/>
                  </a:schemeClr>
                </a:solidFill>
              </a:rPr>
              <a:t>Swap file</a:t>
            </a:r>
          </a:p>
        </p:txBody>
      </p:sp>
      <p:sp>
        <p:nvSpPr>
          <p:cNvPr id="38" name="TextBox 37"/>
          <p:cNvSpPr txBox="1"/>
          <p:nvPr/>
        </p:nvSpPr>
        <p:spPr>
          <a:xfrm>
            <a:off x="7594547" y="2286000"/>
            <a:ext cx="1138540" cy="369332"/>
          </a:xfrm>
          <a:prstGeom prst="rect">
            <a:avLst/>
          </a:prstGeom>
          <a:noFill/>
        </p:spPr>
        <p:txBody>
          <a:bodyPr wrap="none" rtlCol="0">
            <a:spAutoFit/>
          </a:bodyPr>
          <a:lstStyle/>
          <a:p>
            <a:r>
              <a:rPr lang="en-US" dirty="0">
                <a:solidFill>
                  <a:schemeClr val="accent2">
                    <a:lumMod val="50000"/>
                  </a:schemeClr>
                </a:solidFill>
              </a:rPr>
              <a:t>Open files</a:t>
            </a:r>
          </a:p>
        </p:txBody>
      </p:sp>
      <p:sp>
        <p:nvSpPr>
          <p:cNvPr id="39" name="TextBox 38"/>
          <p:cNvSpPr txBox="1"/>
          <p:nvPr/>
        </p:nvSpPr>
        <p:spPr>
          <a:xfrm>
            <a:off x="5085639" y="5137666"/>
            <a:ext cx="1616323" cy="369332"/>
          </a:xfrm>
          <a:prstGeom prst="rect">
            <a:avLst/>
          </a:prstGeom>
          <a:noFill/>
        </p:spPr>
        <p:txBody>
          <a:bodyPr wrap="none" rtlCol="0">
            <a:spAutoFit/>
          </a:bodyPr>
          <a:lstStyle/>
          <a:p>
            <a:r>
              <a:rPr lang="en-US" dirty="0">
                <a:solidFill>
                  <a:schemeClr val="accent2">
                    <a:lumMod val="50000"/>
                  </a:schemeClr>
                </a:solidFill>
              </a:rPr>
              <a:t>System settings</a:t>
            </a:r>
          </a:p>
        </p:txBody>
      </p:sp>
    </p:spTree>
    <p:extLst>
      <p:ext uri="{BB962C8B-B14F-4D97-AF65-F5344CB8AC3E}">
        <p14:creationId xmlns:p14="http://schemas.microsoft.com/office/powerpoint/2010/main" val="34235429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Obstacle #4: Accessibility of digital artifacts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93</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a:t>Locally accessible</a:t>
            </a:r>
          </a:p>
          <a:p>
            <a:pPr lvl="1"/>
            <a:r>
              <a:rPr lang="en-US" dirty="0"/>
              <a:t>The investigator has access to the HW holding the data</a:t>
            </a:r>
          </a:p>
          <a:p>
            <a:pPr lvl="1"/>
            <a:r>
              <a:rPr lang="en-US" dirty="0"/>
              <a:t>E.g., file system of an apprehended computer or mobile device</a:t>
            </a:r>
          </a:p>
          <a:p>
            <a:endParaRPr lang="en-US" dirty="0"/>
          </a:p>
          <a:p>
            <a:r>
              <a:rPr lang="en-US" b="1" dirty="0"/>
              <a:t>Remotely accessible</a:t>
            </a:r>
          </a:p>
          <a:p>
            <a:pPr lvl="1"/>
            <a:r>
              <a:rPr lang="en-US" dirty="0"/>
              <a:t>Only remote access to the computer system where data lives</a:t>
            </a:r>
          </a:p>
          <a:p>
            <a:pPr lvl="1"/>
            <a:r>
              <a:rPr lang="en-US" dirty="0"/>
              <a:t>E.g., </a:t>
            </a:r>
            <a:r>
              <a:rPr lang="en-US" dirty="0" err="1"/>
              <a:t>gmail</a:t>
            </a:r>
            <a:r>
              <a:rPr lang="en-US" dirty="0"/>
              <a:t> account of known password by the investigator</a:t>
            </a:r>
          </a:p>
          <a:p>
            <a:endParaRPr lang="en-US" dirty="0"/>
          </a:p>
          <a:p>
            <a:r>
              <a:rPr lang="en-US" b="1" dirty="0"/>
              <a:t>Inaccessible</a:t>
            </a:r>
          </a:p>
          <a:p>
            <a:pPr lvl="1"/>
            <a:r>
              <a:rPr lang="en-US" dirty="0"/>
              <a:t>Cannot be retrieved no matter whether or not the forensic investigator is in possession of the host hardware device</a:t>
            </a:r>
          </a:p>
          <a:p>
            <a:pPr lvl="1"/>
            <a:r>
              <a:rPr lang="en-US" dirty="0"/>
              <a:t>E.g., encrypted file system w/ unknown key, private cloud store</a:t>
            </a:r>
          </a:p>
        </p:txBody>
      </p:sp>
    </p:spTree>
    <p:extLst>
      <p:ext uri="{BB962C8B-B14F-4D97-AF65-F5344CB8AC3E}">
        <p14:creationId xmlns:p14="http://schemas.microsoft.com/office/powerpoint/2010/main" val="38050094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factors that hurt data accessibility</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94</a:t>
            </a:fld>
            <a:endParaRPr lang="en-US" dirty="0"/>
          </a:p>
        </p:txBody>
      </p:sp>
      <p:sp>
        <p:nvSpPr>
          <p:cNvPr id="6" name="Content Placeholder 5"/>
          <p:cNvSpPr>
            <a:spLocks noGrp="1"/>
          </p:cNvSpPr>
          <p:nvPr>
            <p:ph sz="quarter" idx="1"/>
          </p:nvPr>
        </p:nvSpPr>
        <p:spPr/>
        <p:txBody>
          <a:bodyPr>
            <a:normAutofit lnSpcReduction="10000"/>
          </a:bodyPr>
          <a:lstStyle/>
          <a:p>
            <a:r>
              <a:rPr lang="en-US" b="1" dirty="0"/>
              <a:t>Hidden data</a:t>
            </a:r>
          </a:p>
          <a:p>
            <a:pPr lvl="1"/>
            <a:r>
              <a:rPr lang="en-US" dirty="0"/>
              <a:t>Data hidden in slack space, metadata, or content-embedded</a:t>
            </a:r>
          </a:p>
          <a:p>
            <a:pPr lvl="1"/>
            <a:endParaRPr lang="en-US" dirty="0"/>
          </a:p>
          <a:p>
            <a:r>
              <a:rPr lang="en-US" b="1" dirty="0"/>
              <a:t>Deleted or stale data</a:t>
            </a:r>
          </a:p>
          <a:p>
            <a:pPr lvl="1"/>
            <a:r>
              <a:rPr lang="en-US" dirty="0"/>
              <a:t>Data in slack and unallocated space</a:t>
            </a:r>
          </a:p>
          <a:p>
            <a:endParaRPr lang="en-US" dirty="0"/>
          </a:p>
          <a:p>
            <a:r>
              <a:rPr lang="en-US" b="1" dirty="0"/>
              <a:t>Corrupted data</a:t>
            </a:r>
          </a:p>
          <a:p>
            <a:pPr lvl="1"/>
            <a:r>
              <a:rPr lang="en-US" dirty="0"/>
              <a:t>Bad sectors, damaged images, etc.</a:t>
            </a:r>
          </a:p>
          <a:p>
            <a:endParaRPr lang="en-US" dirty="0"/>
          </a:p>
          <a:p>
            <a:r>
              <a:rPr lang="en-US" b="1" dirty="0"/>
              <a:t>Encrypted data</a:t>
            </a:r>
          </a:p>
          <a:p>
            <a:pPr lvl="1"/>
            <a:r>
              <a:rPr lang="en-US" dirty="0"/>
              <a:t>Encrypted files or file systems</a:t>
            </a:r>
          </a:p>
          <a:p>
            <a:endParaRPr lang="en-US" dirty="0"/>
          </a:p>
          <a:p>
            <a:endParaRPr lang="en-US" dirty="0"/>
          </a:p>
        </p:txBody>
      </p:sp>
    </p:spTree>
    <p:extLst>
      <p:ext uri="{BB962C8B-B14F-4D97-AF65-F5344CB8AC3E}">
        <p14:creationId xmlns:p14="http://schemas.microsoft.com/office/powerpoint/2010/main" val="5826100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ack-of-boo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305565"/>
            <a:ext cx="2613543" cy="4333235"/>
          </a:xfrm>
          <a:prstGeom prst="rect">
            <a:avLst/>
          </a:prstGeom>
        </p:spPr>
      </p:pic>
      <p:sp>
        <p:nvSpPr>
          <p:cNvPr id="2" name="Title 1"/>
          <p:cNvSpPr>
            <a:spLocks noGrp="1"/>
          </p:cNvSpPr>
          <p:nvPr>
            <p:ph type="title"/>
          </p:nvPr>
        </p:nvSpPr>
        <p:spPr/>
        <p:txBody>
          <a:bodyPr>
            <a:normAutofit fontScale="90000"/>
          </a:bodyPr>
          <a:lstStyle/>
          <a:p>
            <a:r>
              <a:rPr lang="en-US" dirty="0"/>
              <a:t>Obstacle #5: Potentially large amount of data</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95</a:t>
            </a:fld>
            <a:endParaRPr lang="en-US" dirty="0"/>
          </a:p>
        </p:txBody>
      </p:sp>
      <p:sp>
        <p:nvSpPr>
          <p:cNvPr id="6" name="Content Placeholder 5"/>
          <p:cNvSpPr>
            <a:spLocks noGrp="1"/>
          </p:cNvSpPr>
          <p:nvPr>
            <p:ph sz="quarter" idx="1"/>
          </p:nvPr>
        </p:nvSpPr>
        <p:spPr>
          <a:xfrm>
            <a:off x="304800" y="1409934"/>
            <a:ext cx="6705600" cy="3162066"/>
          </a:xfrm>
        </p:spPr>
        <p:txBody>
          <a:bodyPr>
            <a:normAutofit fontScale="92500" lnSpcReduction="20000"/>
          </a:bodyPr>
          <a:lstStyle/>
          <a:p>
            <a:r>
              <a:rPr lang="en-US" sz="2400" dirty="0"/>
              <a:t>Data generated in 2010</a:t>
            </a:r>
          </a:p>
          <a:p>
            <a:pPr lvl="1"/>
            <a:r>
              <a:rPr lang="en-US" sz="2000" dirty="0"/>
              <a:t>1200 trillion gigabytes (1.2 </a:t>
            </a:r>
            <a:r>
              <a:rPr lang="en-US" sz="2000" dirty="0" err="1"/>
              <a:t>zettabytes</a:t>
            </a:r>
            <a:r>
              <a:rPr lang="en-US" sz="2000" dirty="0"/>
              <a:t>)</a:t>
            </a:r>
          </a:p>
          <a:p>
            <a:pPr lvl="1"/>
            <a:r>
              <a:rPr lang="en-US" sz="2000" dirty="0"/>
              <a:t>89 stacks of books each reaching from the Earth to the Sun</a:t>
            </a:r>
          </a:p>
          <a:p>
            <a:pPr lvl="1"/>
            <a:r>
              <a:rPr lang="en-US" sz="2000" dirty="0"/>
              <a:t>Would need more than 750 million iPods to hold it</a:t>
            </a:r>
          </a:p>
          <a:p>
            <a:pPr lvl="7"/>
            <a:endParaRPr lang="en-US" sz="1000" dirty="0"/>
          </a:p>
          <a:p>
            <a:r>
              <a:rPr lang="en-US" sz="2400" dirty="0"/>
              <a:t>Projection for 2020</a:t>
            </a:r>
          </a:p>
          <a:p>
            <a:pPr lvl="1"/>
            <a:r>
              <a:rPr lang="en-US" sz="2000" dirty="0"/>
              <a:t>35 </a:t>
            </a:r>
            <a:r>
              <a:rPr lang="en-US" sz="2000" dirty="0" err="1"/>
              <a:t>zettabytes</a:t>
            </a:r>
            <a:r>
              <a:rPr lang="en-US" sz="2000" dirty="0"/>
              <a:t> will be produced</a:t>
            </a:r>
          </a:p>
          <a:p>
            <a:pPr lvl="1"/>
            <a:r>
              <a:rPr lang="en-US" sz="2000" dirty="0"/>
              <a:t>= all words ever spoken by human beings written 7 times</a:t>
            </a:r>
          </a:p>
          <a:p>
            <a:pPr lvl="1"/>
            <a:endParaRPr lang="en-US" sz="2000" dirty="0"/>
          </a:p>
          <a:p>
            <a:r>
              <a:rPr lang="en-US" sz="2600" b="1" dirty="0"/>
              <a:t>Triage</a:t>
            </a:r>
            <a:r>
              <a:rPr lang="en-US" sz="2600" dirty="0"/>
              <a:t> may be necessary</a:t>
            </a:r>
          </a:p>
        </p:txBody>
      </p:sp>
      <p:pic>
        <p:nvPicPr>
          <p:cNvPr id="9" name="Picture 8"/>
          <p:cNvPicPr>
            <a:picLocks noChangeAspect="1"/>
          </p:cNvPicPr>
          <p:nvPr/>
        </p:nvPicPr>
        <p:blipFill>
          <a:blip r:embed="rId3"/>
          <a:stretch>
            <a:fillRect/>
          </a:stretch>
        </p:blipFill>
        <p:spPr>
          <a:xfrm>
            <a:off x="1600200" y="4800600"/>
            <a:ext cx="4267200" cy="1331801"/>
          </a:xfrm>
          <a:prstGeom prst="rect">
            <a:avLst/>
          </a:prstGeom>
          <a:ln>
            <a:solidFill>
              <a:srgbClr val="373D54"/>
            </a:solidFill>
          </a:ln>
        </p:spPr>
      </p:pic>
    </p:spTree>
    <p:extLst>
      <p:ext uri="{BB962C8B-B14F-4D97-AF65-F5344CB8AC3E}">
        <p14:creationId xmlns:p14="http://schemas.microsoft.com/office/powerpoint/2010/main" val="33690856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units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96</a:t>
            </a:fld>
            <a:endParaRPr lang="en-US" dirty="0"/>
          </a:p>
        </p:txBody>
      </p:sp>
      <p:sp>
        <p:nvSpPr>
          <p:cNvPr id="6" name="Content Placeholder 5"/>
          <p:cNvSpPr>
            <a:spLocks noGrp="1"/>
          </p:cNvSpPr>
          <p:nvPr>
            <p:ph sz="quarter" idx="1"/>
          </p:nvPr>
        </p:nvSpPr>
        <p:spPr>
          <a:xfrm>
            <a:off x="457200" y="1219200"/>
            <a:ext cx="8229600" cy="762000"/>
          </a:xfrm>
        </p:spPr>
        <p:txBody>
          <a:bodyPr>
            <a:normAutofit fontScale="92500"/>
          </a:bodyPr>
          <a:lstStyle/>
          <a:p>
            <a:r>
              <a:rPr lang="en-US" dirty="0"/>
              <a:t>Just a quick reminder of the data units (in decimal system)</a:t>
            </a:r>
          </a:p>
        </p:txBody>
      </p:sp>
      <p:graphicFrame>
        <p:nvGraphicFramePr>
          <p:cNvPr id="7" name="Content Placeholder 6"/>
          <p:cNvGraphicFramePr>
            <a:graphicFrameLocks/>
          </p:cNvGraphicFramePr>
          <p:nvPr>
            <p:extLst/>
          </p:nvPr>
        </p:nvGraphicFramePr>
        <p:xfrm>
          <a:off x="381000" y="2209800"/>
          <a:ext cx="8483600" cy="3337560"/>
        </p:xfrm>
        <a:graphic>
          <a:graphicData uri="http://schemas.openxmlformats.org/drawingml/2006/table">
            <a:tbl>
              <a:tblPr firstRow="1" bandRow="1">
                <a:tableStyleId>{8EC20E35-A176-4012-BC5E-935CFFF8708E}</a:tableStyleId>
              </a:tblPr>
              <a:tblGrid>
                <a:gridCol w="3796673">
                  <a:extLst>
                    <a:ext uri="{9D8B030D-6E8A-4147-A177-3AD203B41FA5}">
                      <a16:colId xmlns:a16="http://schemas.microsoft.com/office/drawing/2014/main" val="20000"/>
                    </a:ext>
                  </a:extLst>
                </a:gridCol>
                <a:gridCol w="4686927">
                  <a:extLst>
                    <a:ext uri="{9D8B030D-6E8A-4147-A177-3AD203B41FA5}">
                      <a16:colId xmlns:a16="http://schemas.microsoft.com/office/drawing/2014/main" val="20001"/>
                    </a:ext>
                  </a:extLst>
                </a:gridCol>
              </a:tblGrid>
              <a:tr h="370840">
                <a:tc>
                  <a:txBody>
                    <a:bodyPr/>
                    <a:lstStyle/>
                    <a:p>
                      <a:r>
                        <a:rPr lang="en-US" sz="1800" dirty="0"/>
                        <a:t>Data Unit</a:t>
                      </a:r>
                    </a:p>
                  </a:txBody>
                  <a:tcPr/>
                </a:tc>
                <a:tc>
                  <a:txBody>
                    <a:bodyPr/>
                    <a:lstStyle/>
                    <a:p>
                      <a:r>
                        <a:rPr lang="en-US" sz="1800" dirty="0"/>
                        <a:t>Analogy</a:t>
                      </a:r>
                    </a:p>
                  </a:txBody>
                  <a:tcPr/>
                </a:tc>
                <a:extLst>
                  <a:ext uri="{0D108BD9-81ED-4DB2-BD59-A6C34878D82A}">
                    <a16:rowId xmlns:a16="http://schemas.microsoft.com/office/drawing/2014/main" val="10000"/>
                  </a:ext>
                </a:extLst>
              </a:tr>
              <a:tr h="370840">
                <a:tc>
                  <a:txBody>
                    <a:bodyPr/>
                    <a:lstStyle/>
                    <a:p>
                      <a:r>
                        <a:rPr lang="en-US" sz="1800" dirty="0"/>
                        <a:t>1 Byte (8 bits)</a:t>
                      </a:r>
                    </a:p>
                  </a:txBody>
                  <a:tcPr/>
                </a:tc>
                <a:tc>
                  <a:txBody>
                    <a:bodyPr/>
                    <a:lstStyle/>
                    <a:p>
                      <a:r>
                        <a:rPr lang="en-US" sz="1800" dirty="0"/>
                        <a:t>A single character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Kilobyte (1,000 bytes) = 10</a:t>
                      </a:r>
                      <a:r>
                        <a:rPr lang="en-US" sz="1800" baseline="30000" dirty="0"/>
                        <a:t>3</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 paragraph</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Megabyte (1,000</a:t>
                      </a:r>
                      <a:r>
                        <a:rPr lang="en-US" sz="1800" baseline="0" dirty="0"/>
                        <a:t> </a:t>
                      </a:r>
                      <a:r>
                        <a:rPr lang="en-US" sz="1800" dirty="0"/>
                        <a:t>KB) = 10</a:t>
                      </a:r>
                      <a:r>
                        <a:rPr lang="en-US" sz="1800" baseline="30000" dirty="0"/>
                        <a:t>6</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A small book</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Gigabyte (1,000 MB) = 10</a:t>
                      </a:r>
                      <a:r>
                        <a:rPr lang="en-US" sz="1800" baseline="30000" dirty="0"/>
                        <a:t>9</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9 meters of shelved books</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Terabyte (1,000 GB) = 10</a:t>
                      </a:r>
                      <a:r>
                        <a:rPr lang="en-US" sz="1800" baseline="30000" dirty="0"/>
                        <a:t>12</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1,000 copies of Encyclopedia</a:t>
                      </a:r>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Petabyte (1,000 TB) = 10</a:t>
                      </a:r>
                      <a:r>
                        <a:rPr lang="en-US" sz="1800" baseline="30000" dirty="0"/>
                        <a:t>15</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2,000 years playing MP3 songs continuously</a:t>
                      </a:r>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 Exabyte (1,000 PB) = 10</a:t>
                      </a:r>
                      <a:r>
                        <a:rPr lang="en-US" sz="1800" baseline="30000" dirty="0"/>
                        <a:t>18</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Streaming the entire Netflix catalog</a:t>
                      </a:r>
                      <a:r>
                        <a:rPr lang="en-US" sz="1800" baseline="0" dirty="0"/>
                        <a:t> 3,177 times</a:t>
                      </a:r>
                      <a:endParaRPr lang="en-US" sz="1800" dirty="0"/>
                    </a:p>
                  </a:txBody>
                  <a:tcPr/>
                </a:tc>
                <a:extLst>
                  <a:ext uri="{0D108BD9-81ED-4DB2-BD59-A6C34878D82A}">
                    <a16:rowId xmlns:a16="http://schemas.microsoft.com/office/drawing/2014/main" val="10007"/>
                  </a:ext>
                </a:extLst>
              </a:tr>
              <a:tr h="370840">
                <a:tc>
                  <a:txBody>
                    <a:bodyPr/>
                    <a:lstStyle/>
                    <a:p>
                      <a:r>
                        <a:rPr lang="en-US" sz="1800" dirty="0"/>
                        <a:t>1 Zettabyte (1,000 EB) = 10</a:t>
                      </a:r>
                      <a:r>
                        <a:rPr lang="en-US" sz="1800" baseline="30000" dirty="0"/>
                        <a:t>21</a:t>
                      </a:r>
                      <a:r>
                        <a:rPr lang="en-US" sz="1800" baseline="0" dirty="0"/>
                        <a:t> bytes</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250 billion DVDs, 36 million years of HD video,</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895945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Handling digital vs. physical evidence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97</a:t>
            </a:fld>
            <a:endParaRPr lang="en-US" dirty="0"/>
          </a:p>
        </p:txBody>
      </p:sp>
      <p:sp>
        <p:nvSpPr>
          <p:cNvPr id="6" name="Content Placeholder 5"/>
          <p:cNvSpPr>
            <a:spLocks noGrp="1"/>
          </p:cNvSpPr>
          <p:nvPr>
            <p:ph sz="quarter" idx="1"/>
          </p:nvPr>
        </p:nvSpPr>
        <p:spPr>
          <a:xfrm>
            <a:off x="304800" y="1219200"/>
            <a:ext cx="8610600" cy="4937760"/>
          </a:xfrm>
        </p:spPr>
        <p:txBody>
          <a:bodyPr>
            <a:normAutofit fontScale="70000" lnSpcReduction="20000"/>
          </a:bodyPr>
          <a:lstStyle/>
          <a:p>
            <a:r>
              <a:rPr lang="en-US" b="1" dirty="0"/>
              <a:t>Difficulty to find</a:t>
            </a:r>
          </a:p>
          <a:p>
            <a:pPr lvl="1"/>
            <a:r>
              <a:rPr lang="en-US" dirty="0"/>
              <a:t>Found in places known only by specialists or requiring very specific tools</a:t>
            </a:r>
          </a:p>
          <a:p>
            <a:endParaRPr lang="en-US" dirty="0"/>
          </a:p>
          <a:p>
            <a:r>
              <a:rPr lang="en-US" b="1" dirty="0"/>
              <a:t>Difficulty to interpret</a:t>
            </a:r>
          </a:p>
          <a:p>
            <a:pPr lvl="1"/>
            <a:r>
              <a:rPr lang="en-US" dirty="0"/>
              <a:t>Highly specialized knowledge is normally required to interpret the evidence</a:t>
            </a:r>
          </a:p>
          <a:p>
            <a:endParaRPr lang="en-US" dirty="0"/>
          </a:p>
          <a:p>
            <a:r>
              <a:rPr lang="en-US" b="1" dirty="0"/>
              <a:t>Volatility</a:t>
            </a:r>
          </a:p>
          <a:p>
            <a:pPr lvl="1"/>
            <a:r>
              <a:rPr lang="en-US" dirty="0"/>
              <a:t>Digital evidence can be easily overwritten or lost due to power loss</a:t>
            </a:r>
          </a:p>
          <a:p>
            <a:pPr lvl="1"/>
            <a:endParaRPr lang="en-US" dirty="0"/>
          </a:p>
          <a:p>
            <a:r>
              <a:rPr lang="en-US" b="1" dirty="0"/>
              <a:t>Tampering resistance</a:t>
            </a:r>
          </a:p>
          <a:p>
            <a:pPr lvl="1"/>
            <a:r>
              <a:rPr lang="en-US" dirty="0"/>
              <a:t>Digital evidence can be very easily modified or tampered with during evidence collection</a:t>
            </a:r>
          </a:p>
          <a:p>
            <a:pPr lvl="2"/>
            <a:endParaRPr lang="en-US" dirty="0"/>
          </a:p>
          <a:p>
            <a:r>
              <a:rPr lang="en-US" b="1" dirty="0"/>
              <a:t>Replication</a:t>
            </a:r>
          </a:p>
          <a:p>
            <a:pPr lvl="1"/>
            <a:r>
              <a:rPr lang="en-US" dirty="0"/>
              <a:t>Digital evidence can be copied indefinitely</a:t>
            </a:r>
          </a:p>
          <a:p>
            <a:pPr lvl="3"/>
            <a:endParaRPr lang="en-US" dirty="0"/>
          </a:p>
          <a:p>
            <a:r>
              <a:rPr lang="en-US" b="1" dirty="0"/>
              <a:t>Size</a:t>
            </a:r>
          </a:p>
          <a:p>
            <a:pPr lvl="1"/>
            <a:r>
              <a:rPr lang="en-US" dirty="0"/>
              <a:t>The amount of digital evidence can easily grow to very large proportions</a:t>
            </a:r>
          </a:p>
        </p:txBody>
      </p:sp>
    </p:spTree>
    <p:extLst>
      <p:ext uri="{BB962C8B-B14F-4D97-AF65-F5344CB8AC3E}">
        <p14:creationId xmlns:p14="http://schemas.microsoft.com/office/powerpoint/2010/main" val="35090848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Evidence acquisition from computers</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98</a:t>
            </a:fld>
            <a:endParaRPr lang="en-US" dirty="0"/>
          </a:p>
        </p:txBody>
      </p:sp>
    </p:spTree>
    <p:extLst>
      <p:ext uri="{BB962C8B-B14F-4D97-AF65-F5344CB8AC3E}">
        <p14:creationId xmlns:p14="http://schemas.microsoft.com/office/powerpoint/2010/main" val="34128439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Storage devices were found in crime scene</a:t>
            </a:r>
          </a:p>
        </p:txBody>
      </p:sp>
      <p:sp>
        <p:nvSpPr>
          <p:cNvPr id="3" name="Date Placeholder 2"/>
          <p:cNvSpPr>
            <a:spLocks noGrp="1"/>
          </p:cNvSpPr>
          <p:nvPr>
            <p:ph type="dt" sz="half" idx="10"/>
          </p:nvPr>
        </p:nvSpPr>
        <p:spPr/>
        <p:txBody>
          <a:bodyPr/>
          <a:lstStyle/>
          <a:p>
            <a:r>
              <a:rPr lang="x-none"/>
              <a:t>2018/19</a:t>
            </a:r>
            <a:endParaRPr lang="en-US" dirty="0"/>
          </a:p>
        </p:txBody>
      </p:sp>
      <p:sp>
        <p:nvSpPr>
          <p:cNvPr id="4" name="Footer Placeholder 3"/>
          <p:cNvSpPr>
            <a:spLocks noGrp="1"/>
          </p:cNvSpPr>
          <p:nvPr>
            <p:ph type="ftr" sz="quarter" idx="11"/>
          </p:nvPr>
        </p:nvSpPr>
        <p:spPr/>
        <p:txBody>
          <a:bodyPr/>
          <a:lstStyle/>
          <a:p>
            <a:r>
              <a:rPr lang="en-US"/>
              <a:t>CSF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99</a:t>
            </a:fld>
            <a:endParaRPr lang="en-US" dirty="0"/>
          </a:p>
        </p:txBody>
      </p:sp>
      <p:sp>
        <p:nvSpPr>
          <p:cNvPr id="6" name="Content Placeholder 5"/>
          <p:cNvSpPr>
            <a:spLocks noGrp="1"/>
          </p:cNvSpPr>
          <p:nvPr>
            <p:ph sz="quarter" idx="1"/>
          </p:nvPr>
        </p:nvSpPr>
        <p:spPr/>
        <p:txBody>
          <a:bodyPr/>
          <a:lstStyle/>
          <a:p>
            <a:pPr marL="0" indent="0" algn="ctr">
              <a:buNone/>
            </a:pPr>
            <a:r>
              <a:rPr lang="en-US" b="1" dirty="0"/>
              <a:t>How to handle such devices?</a:t>
            </a:r>
          </a:p>
        </p:txBody>
      </p:sp>
      <p:pic>
        <p:nvPicPr>
          <p:cNvPr id="8" name="Picture 7"/>
          <p:cNvPicPr>
            <a:picLocks noChangeAspect="1"/>
          </p:cNvPicPr>
          <p:nvPr/>
        </p:nvPicPr>
        <p:blipFill>
          <a:blip r:embed="rId2"/>
          <a:stretch>
            <a:fillRect/>
          </a:stretch>
        </p:blipFill>
        <p:spPr>
          <a:xfrm>
            <a:off x="152400" y="2331949"/>
            <a:ext cx="3937000" cy="3383051"/>
          </a:xfrm>
          <a:prstGeom prst="rect">
            <a:avLst/>
          </a:prstGeom>
        </p:spPr>
      </p:pic>
      <p:pic>
        <p:nvPicPr>
          <p:cNvPr id="10" name="Picture 9"/>
          <p:cNvPicPr>
            <a:picLocks noChangeAspect="1"/>
          </p:cNvPicPr>
          <p:nvPr/>
        </p:nvPicPr>
        <p:blipFill rotWithShape="1">
          <a:blip r:embed="rId3"/>
          <a:srcRect b="34166"/>
          <a:stretch/>
        </p:blipFill>
        <p:spPr>
          <a:xfrm>
            <a:off x="4267200" y="2590800"/>
            <a:ext cx="2305640" cy="1574800"/>
          </a:xfrm>
          <a:prstGeom prst="rect">
            <a:avLst/>
          </a:prstGeom>
        </p:spPr>
      </p:pic>
      <p:pic>
        <p:nvPicPr>
          <p:cNvPr id="11" name="Picture 10"/>
          <p:cNvPicPr>
            <a:picLocks noChangeAspect="1"/>
          </p:cNvPicPr>
          <p:nvPr/>
        </p:nvPicPr>
        <p:blipFill>
          <a:blip r:embed="rId4"/>
          <a:stretch>
            <a:fillRect/>
          </a:stretch>
        </p:blipFill>
        <p:spPr>
          <a:xfrm>
            <a:off x="4343400" y="4953000"/>
            <a:ext cx="3183569" cy="1259946"/>
          </a:xfrm>
          <a:prstGeom prst="rect">
            <a:avLst/>
          </a:prstGeom>
        </p:spPr>
      </p:pic>
      <p:pic>
        <p:nvPicPr>
          <p:cNvPr id="12" name="Picture 11"/>
          <p:cNvPicPr>
            <a:picLocks noChangeAspect="1"/>
          </p:cNvPicPr>
          <p:nvPr/>
        </p:nvPicPr>
        <p:blipFill>
          <a:blip r:embed="rId5"/>
          <a:stretch>
            <a:fillRect/>
          </a:stretch>
        </p:blipFill>
        <p:spPr>
          <a:xfrm>
            <a:off x="7086600" y="2561983"/>
            <a:ext cx="1692058" cy="2656348"/>
          </a:xfrm>
          <a:prstGeom prst="rect">
            <a:avLst/>
          </a:prstGeom>
        </p:spPr>
      </p:pic>
      <p:sp>
        <p:nvSpPr>
          <p:cNvPr id="13" name="TextBox 12"/>
          <p:cNvSpPr txBox="1"/>
          <p:nvPr/>
        </p:nvSpPr>
        <p:spPr>
          <a:xfrm>
            <a:off x="715446" y="1981200"/>
            <a:ext cx="2865954" cy="369332"/>
          </a:xfrm>
          <a:prstGeom prst="rect">
            <a:avLst/>
          </a:prstGeom>
          <a:noFill/>
        </p:spPr>
        <p:txBody>
          <a:bodyPr wrap="square" rtlCol="0">
            <a:spAutoFit/>
          </a:bodyPr>
          <a:lstStyle/>
          <a:p>
            <a:pPr algn="ctr"/>
            <a:r>
              <a:rPr lang="en-US" b="1" dirty="0"/>
              <a:t>Hard Drives</a:t>
            </a:r>
          </a:p>
        </p:txBody>
      </p:sp>
      <p:sp>
        <p:nvSpPr>
          <p:cNvPr id="14" name="TextBox 13"/>
          <p:cNvSpPr txBox="1"/>
          <p:nvPr/>
        </p:nvSpPr>
        <p:spPr>
          <a:xfrm>
            <a:off x="6477000" y="1828800"/>
            <a:ext cx="2865954" cy="646331"/>
          </a:xfrm>
          <a:prstGeom prst="rect">
            <a:avLst/>
          </a:prstGeom>
          <a:noFill/>
        </p:spPr>
        <p:txBody>
          <a:bodyPr wrap="square" rtlCol="0">
            <a:spAutoFit/>
          </a:bodyPr>
          <a:lstStyle/>
          <a:p>
            <a:pPr algn="ctr"/>
            <a:r>
              <a:rPr lang="en-US" b="1" dirty="0"/>
              <a:t>External </a:t>
            </a:r>
          </a:p>
          <a:p>
            <a:pPr algn="ctr"/>
            <a:r>
              <a:rPr lang="en-US" b="1" dirty="0"/>
              <a:t>Hard Drives</a:t>
            </a:r>
          </a:p>
        </p:txBody>
      </p:sp>
      <p:sp>
        <p:nvSpPr>
          <p:cNvPr id="15" name="TextBox 14"/>
          <p:cNvSpPr txBox="1"/>
          <p:nvPr/>
        </p:nvSpPr>
        <p:spPr>
          <a:xfrm>
            <a:off x="4068246" y="2192651"/>
            <a:ext cx="2865954" cy="369332"/>
          </a:xfrm>
          <a:prstGeom prst="rect">
            <a:avLst/>
          </a:prstGeom>
          <a:noFill/>
        </p:spPr>
        <p:txBody>
          <a:bodyPr wrap="square" rtlCol="0">
            <a:spAutoFit/>
          </a:bodyPr>
          <a:lstStyle/>
          <a:p>
            <a:pPr algn="ctr"/>
            <a:r>
              <a:rPr lang="en-US" b="1" dirty="0"/>
              <a:t>Thumb Drives</a:t>
            </a:r>
          </a:p>
        </p:txBody>
      </p:sp>
      <p:sp>
        <p:nvSpPr>
          <p:cNvPr id="16" name="TextBox 15"/>
          <p:cNvSpPr txBox="1"/>
          <p:nvPr/>
        </p:nvSpPr>
        <p:spPr>
          <a:xfrm>
            <a:off x="4373046" y="4583668"/>
            <a:ext cx="2865954" cy="369332"/>
          </a:xfrm>
          <a:prstGeom prst="rect">
            <a:avLst/>
          </a:prstGeom>
          <a:noFill/>
        </p:spPr>
        <p:txBody>
          <a:bodyPr wrap="square" rtlCol="0">
            <a:spAutoFit/>
          </a:bodyPr>
          <a:lstStyle/>
          <a:p>
            <a:pPr algn="ctr"/>
            <a:r>
              <a:rPr lang="en-US" b="1" dirty="0"/>
              <a:t>Memory Cards</a:t>
            </a:r>
          </a:p>
        </p:txBody>
      </p:sp>
    </p:spTree>
    <p:extLst>
      <p:ext uri="{BB962C8B-B14F-4D97-AF65-F5344CB8AC3E}">
        <p14:creationId xmlns:p14="http://schemas.microsoft.com/office/powerpoint/2010/main" val="36947870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12329</TotalTime>
  <Words>11630</Words>
  <Application>Microsoft Macintosh PowerPoint</Application>
  <PresentationFormat>On-screen Show (4:3)</PresentationFormat>
  <Paragraphs>2017</Paragraphs>
  <Slides>140</Slides>
  <Notes>36</Notes>
  <HiddenSlides>13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140</vt:i4>
      </vt:variant>
    </vt:vector>
  </HeadingPairs>
  <TitlesOfParts>
    <vt:vector size="151" baseType="lpstr">
      <vt:lpstr>Andale Mono</vt:lpstr>
      <vt:lpstr>Arial</vt:lpstr>
      <vt:lpstr>Calibri</vt:lpstr>
      <vt:lpstr>Consolas</vt:lpstr>
      <vt:lpstr>Courier</vt:lpstr>
      <vt:lpstr>Gill Sans MT</vt:lpstr>
      <vt:lpstr>Tw Cen MT</vt:lpstr>
      <vt:lpstr>Verdana</vt:lpstr>
      <vt:lpstr>Wingdings</vt:lpstr>
      <vt:lpstr>Wingdings 3</vt:lpstr>
      <vt:lpstr>santos_theme</vt:lpstr>
      <vt:lpstr>Segurança Forense</vt:lpstr>
      <vt:lpstr>As pessoas deixam rasto digital em todo o lado</vt:lpstr>
      <vt:lpstr>Sim!</vt:lpstr>
      <vt:lpstr>Exemplos (mais) sérios</vt:lpstr>
      <vt:lpstr>O que é segurança forense?</vt:lpstr>
      <vt:lpstr>O que é prova digital?</vt:lpstr>
      <vt:lpstr>Casos de uso de segurança forense</vt:lpstr>
      <vt:lpstr>Casos de uso de segurança forense</vt:lpstr>
      <vt:lpstr>Alguns casos muito mediáticos</vt:lpstr>
      <vt:lpstr>Exemplos de casos não resolvidos</vt:lpstr>
      <vt:lpstr>Evolução temporal da segurança forense</vt:lpstr>
      <vt:lpstr>Ramos (não oficiais) da segurança forense</vt:lpstr>
      <vt:lpstr>Segurança forense vs. outras disciplinas</vt:lpstr>
      <vt:lpstr>Ciclo de vida da segurança forense</vt:lpstr>
      <vt:lpstr>PowerPoint Presentation</vt:lpstr>
      <vt:lpstr>Admissibility of digital evidence</vt:lpstr>
      <vt:lpstr>Only admissible evidence be accepted in court</vt:lpstr>
      <vt:lpstr>Is it relevant?</vt:lpstr>
      <vt:lpstr>Is it authentic?</vt:lpstr>
      <vt:lpstr>Is it credible?</vt:lpstr>
      <vt:lpstr>Exceptions to the hearsay rule</vt:lpstr>
      <vt:lpstr>Reporting certainty</vt:lpstr>
      <vt:lpstr>Examples of certainty assessment</vt:lpstr>
      <vt:lpstr>Was evidence obtained legally?</vt:lpstr>
      <vt:lpstr>European law</vt:lpstr>
      <vt:lpstr>Lei do Cibercrime</vt:lpstr>
      <vt:lpstr>EU’s Data Protection Directive</vt:lpstr>
      <vt:lpstr>Privacy in USA</vt:lpstr>
      <vt:lpstr>4th Amendment when acquiring evidence</vt:lpstr>
      <vt:lpstr>After Sept. 11, 2001, the USA PATRIOT Act1</vt:lpstr>
      <vt:lpstr>Processo de investigação digital</vt:lpstr>
      <vt:lpstr>What is the goal of a digital investigation?</vt:lpstr>
      <vt:lpstr>Path to producing admissible evidence</vt:lpstr>
      <vt:lpstr>Digital investigation model</vt:lpstr>
      <vt:lpstr>First reference model for digital forensics</vt:lpstr>
      <vt:lpstr>1. Assessment</vt:lpstr>
      <vt:lpstr>Authorization level set by the investigation type</vt:lpstr>
      <vt:lpstr>Required authorization levels</vt:lpstr>
      <vt:lpstr>Identification of sources of evidence</vt:lpstr>
      <vt:lpstr>Additional steps in assessment stage</vt:lpstr>
      <vt:lpstr>2. Acquisition</vt:lpstr>
      <vt:lpstr>Maintaining chain of custody</vt:lpstr>
      <vt:lpstr>Chain of custody form</vt:lpstr>
      <vt:lpstr>Potential issues with the chain of custody</vt:lpstr>
      <vt:lpstr>Importance of the chain of custody</vt:lpstr>
      <vt:lpstr>Integrity checks</vt:lpstr>
      <vt:lpstr>Generation of integrity checks</vt:lpstr>
      <vt:lpstr>Why hash functions work well</vt:lpstr>
      <vt:lpstr>Integrity check generation using MD5</vt:lpstr>
      <vt:lpstr>Alternative integrity check methods</vt:lpstr>
      <vt:lpstr>Handling digital evidence</vt:lpstr>
      <vt:lpstr>Use an imaging tool</vt:lpstr>
      <vt:lpstr>3. Analysis</vt:lpstr>
      <vt:lpstr>Examine existing artifacts looking for evidence</vt:lpstr>
      <vt:lpstr>Connect the dots</vt:lpstr>
      <vt:lpstr>Forms of offense reconstitution</vt:lpstr>
      <vt:lpstr>4. Reporting</vt:lpstr>
      <vt:lpstr>Levels of collected documentation</vt:lpstr>
      <vt:lpstr>Producing the final report</vt:lpstr>
      <vt:lpstr>Example of a final report [Crawford15]</vt:lpstr>
      <vt:lpstr>PowerPoint Presentation</vt:lpstr>
      <vt:lpstr>PowerPoint Presentation</vt:lpstr>
      <vt:lpstr>PowerPoint Presentation</vt:lpstr>
      <vt:lpstr>Alternative process models</vt:lpstr>
      <vt:lpstr>Many more models proposed</vt:lpstr>
      <vt:lpstr>Some limitations of process models</vt:lpstr>
      <vt:lpstr>Common principles across investigation models</vt:lpstr>
      <vt:lpstr>Police guidelines</vt:lpstr>
      <vt:lpstr>Exercise from a sample exam 2015/16</vt:lpstr>
      <vt:lpstr> Segurança Forense   Parte II: Aquisição de Prova Digital</vt:lpstr>
      <vt:lpstr>Recall from the last class</vt:lpstr>
      <vt:lpstr>What are we looking for? Digital artifacts</vt:lpstr>
      <vt:lpstr>Our main concern when acquiring evidence</vt:lpstr>
      <vt:lpstr>Today: collect evidence from the crime scene</vt:lpstr>
      <vt:lpstr>Computer systems made simple</vt:lpstr>
      <vt:lpstr>Class roadmap</vt:lpstr>
      <vt:lpstr>Tools for evidence acquisition</vt:lpstr>
      <vt:lpstr>Forensic tools</vt:lpstr>
      <vt:lpstr>Typical workflow of forensic tool utilization</vt:lpstr>
      <vt:lpstr>In the process, tools generate multiple data items</vt:lpstr>
      <vt:lpstr>Ideal properties of forensic tools</vt:lpstr>
      <vt:lpstr>The first responder forensic toolkit</vt:lpstr>
      <vt:lpstr>The forensics lab</vt:lpstr>
      <vt:lpstr>Obstacles to evidence acquisition</vt:lpstr>
      <vt:lpstr>Obstacle #1: Heterogeneity of technology</vt:lpstr>
      <vt:lpstr>Both hardware, software, and data</vt:lpstr>
      <vt:lpstr>Computer architecture 101</vt:lpstr>
      <vt:lpstr>Where do digital artifacts reside?</vt:lpstr>
      <vt:lpstr>Obstacle #2: Dynamism of system state</vt:lpstr>
      <vt:lpstr>Simple example: calculator program</vt:lpstr>
      <vt:lpstr>Obstacle #3: Volatility of digital evidence</vt:lpstr>
      <vt:lpstr>Volatility level examples</vt:lpstr>
      <vt:lpstr>Obstacle #4: Accessibility of digital artifacts</vt:lpstr>
      <vt:lpstr>Other factors that hurt data accessibility</vt:lpstr>
      <vt:lpstr>Obstacle #5: Potentially large amount of data</vt:lpstr>
      <vt:lpstr>Data units</vt:lpstr>
      <vt:lpstr>Handling digital vs. physical evidence</vt:lpstr>
      <vt:lpstr>Evidence acquisition from computers</vt:lpstr>
      <vt:lpstr>Storage devices were found in crime scene</vt:lpstr>
      <vt:lpstr>General procedure for handling storage devices</vt:lpstr>
      <vt:lpstr>Write blockers</vt:lpstr>
      <vt:lpstr>Hardware write blocker</vt:lpstr>
      <vt:lpstr>Software write blocker</vt:lpstr>
      <vt:lpstr>Methods for copying the data</vt:lpstr>
      <vt:lpstr>Linux tools for image creation and inspection</vt:lpstr>
      <vt:lpstr>Data acquisition over network</vt:lpstr>
      <vt:lpstr>A computer has been found in the crime scene</vt:lpstr>
      <vt:lpstr>Powering up the computer may change data!</vt:lpstr>
      <vt:lpstr>What happens when the computer is turned on</vt:lpstr>
      <vt:lpstr>Check that the computer is powered down</vt:lpstr>
      <vt:lpstr>Seizing a computer</vt:lpstr>
      <vt:lpstr>What if you can’t bring the entire computer?</vt:lpstr>
      <vt:lpstr>What if the computer is turned on?</vt:lpstr>
      <vt:lpstr>Ordered shutdown may change the data!</vt:lpstr>
      <vt:lpstr>Pull the power plug?</vt:lpstr>
      <vt:lpstr>Advantages of pulling the power plug</vt:lpstr>
      <vt:lpstr>Disadvantages of pulling the power plug</vt:lpstr>
      <vt:lpstr>A similar dilemma: Unplugging the network cable</vt:lpstr>
      <vt:lpstr>Problems with disconnecting the network cable</vt:lpstr>
      <vt:lpstr>First observation to make</vt:lpstr>
      <vt:lpstr>Live forensics</vt:lpstr>
      <vt:lpstr>Useful data to collect in live analysis</vt:lpstr>
      <vt:lpstr>Useful data to collect in live analysis</vt:lpstr>
      <vt:lpstr>Risk assessment necessary before live capture</vt:lpstr>
      <vt:lpstr>Collect evidence by which order?</vt:lpstr>
      <vt:lpstr>Summary of decision process in live forensics</vt:lpstr>
      <vt:lpstr>Summary of approaches to data preservation</vt:lpstr>
      <vt:lpstr>Handling mobile devices</vt:lpstr>
      <vt:lpstr>Mobile devices were found in crime scene</vt:lpstr>
      <vt:lpstr>Where mobile devices store their data</vt:lpstr>
      <vt:lpstr>What’s special about data acquisition in mobiles</vt:lpstr>
      <vt:lpstr>A smartphone was found in the crime scene</vt:lpstr>
      <vt:lpstr>Brind the device and power and data cables</vt:lpstr>
      <vt:lpstr>Smudge attack</vt:lpstr>
      <vt:lpstr>What if the device is powered on?</vt:lpstr>
      <vt:lpstr>If unlocked, network isolation</vt:lpstr>
      <vt:lpstr>Ways to isolate the device</vt:lpstr>
      <vt:lpstr>Network isolation techniques: pros &amp; cons</vt:lpstr>
      <vt:lpstr>Exercise from 2nd exam 2016/17</vt:lpstr>
      <vt:lpstr>Conclusions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3409</cp:revision>
  <cp:lastPrinted>2019-07-09T01:35:01Z</cp:lastPrinted>
  <dcterms:created xsi:type="dcterms:W3CDTF">2012-05-28T08:58:25Z</dcterms:created>
  <dcterms:modified xsi:type="dcterms:W3CDTF">2019-07-09T14:34:30Z</dcterms:modified>
</cp:coreProperties>
</file>